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mv" ContentType="video/x-ms-wmv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  <p:sldMasterId id="2147483726" r:id="rId2"/>
  </p:sldMasterIdLst>
  <p:notesMasterIdLst>
    <p:notesMasterId r:id="rId46"/>
  </p:notesMasterIdLst>
  <p:sldIdLst>
    <p:sldId id="256" r:id="rId3"/>
    <p:sldId id="257" r:id="rId4"/>
    <p:sldId id="258" r:id="rId5"/>
    <p:sldId id="259" r:id="rId6"/>
    <p:sldId id="261" r:id="rId7"/>
    <p:sldId id="291" r:id="rId8"/>
    <p:sldId id="277" r:id="rId9"/>
    <p:sldId id="268" r:id="rId10"/>
    <p:sldId id="269" r:id="rId11"/>
    <p:sldId id="262" r:id="rId12"/>
    <p:sldId id="260" r:id="rId13"/>
    <p:sldId id="289" r:id="rId14"/>
    <p:sldId id="265" r:id="rId15"/>
    <p:sldId id="267" r:id="rId16"/>
    <p:sldId id="286" r:id="rId17"/>
    <p:sldId id="263" r:id="rId18"/>
    <p:sldId id="264" r:id="rId19"/>
    <p:sldId id="266" r:id="rId20"/>
    <p:sldId id="281" r:id="rId21"/>
    <p:sldId id="279" r:id="rId22"/>
    <p:sldId id="280" r:id="rId23"/>
    <p:sldId id="290" r:id="rId24"/>
    <p:sldId id="282" r:id="rId25"/>
    <p:sldId id="283" r:id="rId26"/>
    <p:sldId id="284" r:id="rId27"/>
    <p:sldId id="270" r:id="rId28"/>
    <p:sldId id="293" r:id="rId29"/>
    <p:sldId id="296" r:id="rId30"/>
    <p:sldId id="298" r:id="rId31"/>
    <p:sldId id="271" r:id="rId32"/>
    <p:sldId id="292" r:id="rId33"/>
    <p:sldId id="301" r:id="rId34"/>
    <p:sldId id="297" r:id="rId35"/>
    <p:sldId id="273" r:id="rId36"/>
    <p:sldId id="274" r:id="rId37"/>
    <p:sldId id="275" r:id="rId38"/>
    <p:sldId id="276" r:id="rId39"/>
    <p:sldId id="294" r:id="rId40"/>
    <p:sldId id="295" r:id="rId41"/>
    <p:sldId id="278" r:id="rId42"/>
    <p:sldId id="287" r:id="rId43"/>
    <p:sldId id="288" r:id="rId44"/>
    <p:sldId id="285" r:id="rId4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0" d="100"/>
          <a:sy n="70" d="100"/>
        </p:scale>
        <p:origin x="1386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EB649A-0DC2-48E1-8DD2-28792563240C}" type="datetimeFigureOut">
              <a:rPr lang="en-US" smtClean="0"/>
              <a:t>6/2/2014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E4B35C-B956-4021-BD99-EFEA344D73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4234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E4B35C-B956-4021-BD99-EFEA344D739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1032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347" y="1122363"/>
            <a:ext cx="7773308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347" y="3602038"/>
            <a:ext cx="7773308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A63F2-6AC2-4643-8621-5232BC713730}" type="datetimeFigureOut">
              <a:rPr lang="en-US" smtClean="0"/>
              <a:pPr/>
              <a:t>6/2/2014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EF0D4-0054-42B1-9DB4-3071DD2D27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6822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55" y="4289373"/>
            <a:ext cx="7775673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355" y="621322"/>
            <a:ext cx="7775673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5108728"/>
            <a:ext cx="7774499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A63F2-6AC2-4643-8621-5232BC713730}" type="datetimeFigureOut">
              <a:rPr lang="en-US" smtClean="0"/>
              <a:pPr/>
              <a:t>6/2/2014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EF0D4-0054-42B1-9DB4-3071DD2D27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4925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6" y="609601"/>
            <a:ext cx="776532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7" y="4204820"/>
            <a:ext cx="776532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A63F2-6AC2-4643-8621-5232BC713730}" type="datetimeFigureOut">
              <a:rPr lang="en-US" smtClean="0"/>
              <a:pPr/>
              <a:t>6/2/2014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EF0D4-0054-42B1-9DB4-3071DD2D27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2717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59" y="609600"/>
            <a:ext cx="6977064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290484" y="3610032"/>
            <a:ext cx="6564224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5" y="4204821"/>
            <a:ext cx="776532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A63F2-6AC2-4643-8621-5232BC713730}" type="datetimeFigureOut">
              <a:rPr lang="en-US" smtClean="0"/>
              <a:pPr/>
              <a:t>6/2/2014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EF0D4-0054-42B1-9DB4-3071DD2D27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05245" y="641749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946721" y="3073376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489560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55" y="2126943"/>
            <a:ext cx="7766495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4650556"/>
            <a:ext cx="776532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A63F2-6AC2-4643-8621-5232BC713730}" type="datetimeFigureOut">
              <a:rPr lang="en-US" smtClean="0"/>
              <a:pPr/>
              <a:t>6/2/2014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EF0D4-0054-42B1-9DB4-3071DD2D27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608877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345" y="609601"/>
            <a:ext cx="7765322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346" y="2088320"/>
            <a:ext cx="2474217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346" y="2911624"/>
            <a:ext cx="2474217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33658" y="2088320"/>
            <a:ext cx="2473919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333659" y="2911624"/>
            <a:ext cx="247486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79974" y="2088320"/>
            <a:ext cx="246840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982260" y="2911624"/>
            <a:ext cx="2468408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A63F2-6AC2-4643-8621-5232BC713730}" type="datetimeFigureOut">
              <a:rPr lang="en-US" smtClean="0"/>
              <a:pPr/>
              <a:t>6/2/2014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EF0D4-0054-42B1-9DB4-3071DD2D27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4750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346" y="609601"/>
            <a:ext cx="7765322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5347" y="3989147"/>
            <a:ext cx="247421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819015" y="2092235"/>
            <a:ext cx="2205038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5347" y="4565409"/>
            <a:ext cx="2474216" cy="122579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32026" y="3989147"/>
            <a:ext cx="2474237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426747" y="2092235"/>
            <a:ext cx="2197894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331011" y="4565408"/>
            <a:ext cx="2475252" cy="122579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80067" y="3989147"/>
            <a:ext cx="246742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6114603" y="2092235"/>
            <a:ext cx="219908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979973" y="4565410"/>
            <a:ext cx="2470694" cy="122579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A63F2-6AC2-4643-8621-5232BC713730}" type="datetimeFigureOut">
              <a:rPr lang="en-US" smtClean="0"/>
              <a:pPr/>
              <a:t>6/2/2014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EF0D4-0054-42B1-9DB4-3071DD2D27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0316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A63F2-6AC2-4643-8621-5232BC713730}" type="datetimeFigureOut">
              <a:rPr lang="en-US" smtClean="0"/>
              <a:pPr/>
              <a:t>6/2/2014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EF0D4-0054-42B1-9DB4-3071DD2D27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445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609600"/>
            <a:ext cx="1906993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346" y="609600"/>
            <a:ext cx="5744029" cy="518160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A63F2-6AC2-4643-8621-5232BC713730}" type="datetimeFigureOut">
              <a:rPr lang="en-US" smtClean="0"/>
              <a:pPr/>
              <a:t>6/2/2014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EF0D4-0054-42B1-9DB4-3071DD2D27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42394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347" y="1122363"/>
            <a:ext cx="7773308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347" y="3602038"/>
            <a:ext cx="7773308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A63F2-6AC2-4643-8621-5232BC713730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6/2/2014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EF0D4-0054-42B1-9DB4-3071DD2D27C3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766246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A63F2-6AC2-4643-8621-5232BC713730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6/2/2014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EF0D4-0054-42B1-9DB4-3071DD2D27C3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88725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A63F2-6AC2-4643-8621-5232BC713730}" type="datetimeFigureOut">
              <a:rPr lang="en-US" smtClean="0"/>
              <a:pPr/>
              <a:t>6/2/2014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EF0D4-0054-42B1-9DB4-3071DD2D27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7697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1933" y="657227"/>
            <a:ext cx="7300134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21933" y="3602039"/>
            <a:ext cx="7300134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A63F2-6AC2-4643-8621-5232BC713730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6/2/2014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EF0D4-0054-42B1-9DB4-3071DD2D27C3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781436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7" y="609601"/>
            <a:ext cx="7765321" cy="132632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346" y="2088320"/>
            <a:ext cx="3829503" cy="370288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0052" y="2088320"/>
            <a:ext cx="3820616" cy="370288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A63F2-6AC2-4643-8621-5232BC713730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6/2/2014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EF0D4-0054-42B1-9DB4-3071DD2D27C3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025121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7" y="609601"/>
            <a:ext cx="7765321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5427" y="2088320"/>
            <a:ext cx="3600326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346" y="2912232"/>
            <a:ext cx="3830406" cy="287896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59230" y="2088320"/>
            <a:ext cx="3591437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912232"/>
            <a:ext cx="3821518" cy="287896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A63F2-6AC2-4643-8621-5232BC713730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6/2/2014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EF0D4-0054-42B1-9DB4-3071DD2D27C3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853523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A63F2-6AC2-4643-8621-5232BC713730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6/2/2014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EF0D4-0054-42B1-9DB4-3071DD2D27C3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447561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A63F2-6AC2-4643-8621-5232BC713730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6/2/2014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EF0D4-0054-42B1-9DB4-3071DD2D27C3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075705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7921" y="609600"/>
            <a:ext cx="2949178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08548" y="609600"/>
            <a:ext cx="4642119" cy="5181600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7921" y="2971801"/>
            <a:ext cx="2949178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A63F2-6AC2-4643-8621-5232BC713730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6/2/2014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EF0D4-0054-42B1-9DB4-3071DD2D27C3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060365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7921" y="609600"/>
            <a:ext cx="416760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49932" y="758881"/>
            <a:ext cx="2966938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2971800"/>
            <a:ext cx="4171242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A63F2-6AC2-4643-8621-5232BC713730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6/2/2014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EF0D4-0054-42B1-9DB4-3071DD2D27C3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590517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55" y="4289373"/>
            <a:ext cx="7775673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355" y="621322"/>
            <a:ext cx="7775673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5108728"/>
            <a:ext cx="7774499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A63F2-6AC2-4643-8621-5232BC713730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6/2/2014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EF0D4-0054-42B1-9DB4-3071DD2D27C3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667816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6" y="609601"/>
            <a:ext cx="776532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7" y="4204820"/>
            <a:ext cx="776532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A63F2-6AC2-4643-8621-5232BC713730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6/2/2014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EF0D4-0054-42B1-9DB4-3071DD2D27C3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941056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59" y="609600"/>
            <a:ext cx="6977064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290484" y="3610032"/>
            <a:ext cx="6564224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5" y="4204821"/>
            <a:ext cx="776532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A63F2-6AC2-4643-8621-5232BC713730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6/2/2014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EF0D4-0054-42B1-9DB4-3071DD2D27C3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05245" y="641749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r>
              <a:rPr lang="en-US" sz="8000" dirty="0">
                <a:solidFill>
                  <a:prstClr val="white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946721" y="3073376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algn="r"/>
            <a:r>
              <a:rPr lang="en-US" sz="8000" dirty="0">
                <a:solidFill>
                  <a:prstClr val="white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0107315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1933" y="657227"/>
            <a:ext cx="7300134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21933" y="3602039"/>
            <a:ext cx="7300134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A63F2-6AC2-4643-8621-5232BC713730}" type="datetimeFigureOut">
              <a:rPr lang="en-US" smtClean="0"/>
              <a:pPr/>
              <a:t>6/2/2014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EF0D4-0054-42B1-9DB4-3071DD2D27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37753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55" y="2126943"/>
            <a:ext cx="7766495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4650556"/>
            <a:ext cx="776532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A63F2-6AC2-4643-8621-5232BC713730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6/2/2014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EF0D4-0054-42B1-9DB4-3071DD2D27C3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612952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345" y="609601"/>
            <a:ext cx="7765322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346" y="2088320"/>
            <a:ext cx="2474217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346" y="2911624"/>
            <a:ext cx="2474217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33658" y="2088320"/>
            <a:ext cx="2473919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333659" y="2911624"/>
            <a:ext cx="247486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79974" y="2088320"/>
            <a:ext cx="246840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982260" y="2911624"/>
            <a:ext cx="2468408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A63F2-6AC2-4643-8621-5232BC713730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6/2/2014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EF0D4-0054-42B1-9DB4-3071DD2D27C3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083049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346" y="609601"/>
            <a:ext cx="7765322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5347" y="3989147"/>
            <a:ext cx="247421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819015" y="2092235"/>
            <a:ext cx="2205038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5347" y="4565409"/>
            <a:ext cx="2474216" cy="122579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32026" y="3989147"/>
            <a:ext cx="2474237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426747" y="2092235"/>
            <a:ext cx="2197894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331011" y="4565408"/>
            <a:ext cx="2475252" cy="122579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80067" y="3989147"/>
            <a:ext cx="246742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6114603" y="2092235"/>
            <a:ext cx="219908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979973" y="4565410"/>
            <a:ext cx="2470694" cy="122579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A63F2-6AC2-4643-8621-5232BC713730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6/2/2014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EF0D4-0054-42B1-9DB4-3071DD2D27C3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114838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A63F2-6AC2-4643-8621-5232BC713730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6/2/2014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EF0D4-0054-42B1-9DB4-3071DD2D27C3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742284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609600"/>
            <a:ext cx="1906993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346" y="609600"/>
            <a:ext cx="5744029" cy="518160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A63F2-6AC2-4643-8621-5232BC713730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6/2/2014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EF0D4-0054-42B1-9DB4-3071DD2D27C3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79457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7" y="609601"/>
            <a:ext cx="7765321" cy="132632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346" y="2088320"/>
            <a:ext cx="3829503" cy="370288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0052" y="2088320"/>
            <a:ext cx="3820616" cy="370288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A63F2-6AC2-4643-8621-5232BC713730}" type="datetimeFigureOut">
              <a:rPr lang="en-US" smtClean="0"/>
              <a:pPr/>
              <a:t>6/2/2014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EF0D4-0054-42B1-9DB4-3071DD2D27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4646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7" y="609601"/>
            <a:ext cx="7765321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5427" y="2088320"/>
            <a:ext cx="3600326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346" y="2912232"/>
            <a:ext cx="3830406" cy="287896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59230" y="2088320"/>
            <a:ext cx="3591437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912232"/>
            <a:ext cx="3821518" cy="287896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A63F2-6AC2-4643-8621-5232BC713730}" type="datetimeFigureOut">
              <a:rPr lang="en-US" smtClean="0"/>
              <a:pPr/>
              <a:t>6/2/2014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EF0D4-0054-42B1-9DB4-3071DD2D27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0840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A63F2-6AC2-4643-8621-5232BC713730}" type="datetimeFigureOut">
              <a:rPr lang="en-US" smtClean="0"/>
              <a:pPr/>
              <a:t>6/2/2014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EF0D4-0054-42B1-9DB4-3071DD2D27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1012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A63F2-6AC2-4643-8621-5232BC713730}" type="datetimeFigureOut">
              <a:rPr lang="en-US" smtClean="0"/>
              <a:pPr/>
              <a:t>6/2/2014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EF0D4-0054-42B1-9DB4-3071DD2D27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5822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7921" y="609600"/>
            <a:ext cx="2949178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08548" y="609600"/>
            <a:ext cx="4642119" cy="5181600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7921" y="2971801"/>
            <a:ext cx="2949178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A63F2-6AC2-4643-8621-5232BC713730}" type="datetimeFigureOut">
              <a:rPr lang="en-US" smtClean="0"/>
              <a:pPr/>
              <a:t>6/2/2014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EF0D4-0054-42B1-9DB4-3071DD2D27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901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7921" y="609600"/>
            <a:ext cx="416760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49932" y="758881"/>
            <a:ext cx="2966938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2971800"/>
            <a:ext cx="4171242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A63F2-6AC2-4643-8621-5232BC713730}" type="datetimeFigureOut">
              <a:rPr lang="en-US" smtClean="0"/>
              <a:pPr/>
              <a:t>6/2/2014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EF0D4-0054-42B1-9DB4-3071DD2D27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0672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347" y="609601"/>
            <a:ext cx="776532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346" y="2096064"/>
            <a:ext cx="776532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759052" y="5883276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5A63F2-6AC2-4643-8621-5232BC713730}" type="datetimeFigureOut">
              <a:rPr lang="en-US" smtClean="0"/>
              <a:pPr/>
              <a:t>6/2/2014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346" y="5883276"/>
            <a:ext cx="50046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85509" y="5883276"/>
            <a:ext cx="5651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2EF0D4-0054-42B1-9DB4-3071DD2D27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68811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  <p:sldLayoutId id="2147483720" r:id="rId12"/>
    <p:sldLayoutId id="2147483721" r:id="rId13"/>
    <p:sldLayoutId id="2147483722" r:id="rId14"/>
    <p:sldLayoutId id="2147483723" r:id="rId15"/>
    <p:sldLayoutId id="2147483724" r:id="rId16"/>
    <p:sldLayoutId id="2147483725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347" y="609601"/>
            <a:ext cx="776532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346" y="2096064"/>
            <a:ext cx="776532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759052" y="5883276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5A63F2-6AC2-4643-8621-5232BC713730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6/2/2014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346" y="5883276"/>
            <a:ext cx="50046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85509" y="5883276"/>
            <a:ext cx="5651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2EF0D4-0054-42B1-9DB4-3071DD2D27C3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228272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  <p:sldLayoutId id="2147483739" r:id="rId13"/>
    <p:sldLayoutId id="2147483740" r:id="rId14"/>
    <p:sldLayoutId id="2147483741" r:id="rId15"/>
    <p:sldLayoutId id="2147483742" r:id="rId16"/>
    <p:sldLayoutId id="2147483743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42.png"/><Relationship Id="rId5" Type="http://schemas.openxmlformats.org/officeDocument/2006/relationships/image" Target="../media/image41.jpeg"/><Relationship Id="rId4" Type="http://schemas.openxmlformats.org/officeDocument/2006/relationships/image" Target="../media/image4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44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1000" y="1828800"/>
            <a:ext cx="8458200" cy="1222375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EMG ANALYSIS and application for exoskeleton control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45357" y="4114800"/>
            <a:ext cx="4419600" cy="2667000"/>
          </a:xfrm>
        </p:spPr>
        <p:txBody>
          <a:bodyPr>
            <a:noAutofit/>
          </a:bodyPr>
          <a:lstStyle/>
          <a:p>
            <a:r>
              <a:rPr lang="en-US" sz="1600" dirty="0" err="1" smtClean="0"/>
              <a:t>Anubhav</a:t>
            </a:r>
            <a:r>
              <a:rPr lang="en-US" sz="1600" dirty="0" smtClean="0"/>
              <a:t> Gupta</a:t>
            </a:r>
          </a:p>
          <a:p>
            <a:r>
              <a:rPr lang="en-US" sz="1600" dirty="0" err="1" smtClean="0"/>
              <a:t>Ritika</a:t>
            </a:r>
            <a:r>
              <a:rPr lang="en-US" sz="1600" dirty="0" smtClean="0"/>
              <a:t> </a:t>
            </a:r>
            <a:r>
              <a:rPr lang="en-US" sz="1600" dirty="0" err="1" smtClean="0"/>
              <a:t>Inamke</a:t>
            </a:r>
            <a:endParaRPr lang="en-US" sz="1600" dirty="0" smtClean="0"/>
          </a:p>
          <a:p>
            <a:r>
              <a:rPr lang="en-US" sz="1600" dirty="0" smtClean="0"/>
              <a:t>Dinesh Patil</a:t>
            </a:r>
          </a:p>
          <a:p>
            <a:r>
              <a:rPr lang="en-US" sz="1600" dirty="0" smtClean="0"/>
              <a:t> Guide- </a:t>
            </a:r>
            <a:r>
              <a:rPr lang="en-US" sz="1600" dirty="0" err="1" smtClean="0"/>
              <a:t>Prof.M.N.Annadate</a:t>
            </a:r>
            <a:endParaRPr lang="en-US" sz="1600" dirty="0" smtClean="0"/>
          </a:p>
          <a:p>
            <a:r>
              <a:rPr lang="en-US" sz="1600" dirty="0" smtClean="0"/>
              <a:t>Sponsored By: </a:t>
            </a:r>
            <a:r>
              <a:rPr lang="en-US" sz="1600" dirty="0" err="1" smtClean="0"/>
              <a:t>Nasan</a:t>
            </a:r>
            <a:r>
              <a:rPr lang="en-US" sz="1600" dirty="0" smtClean="0"/>
              <a:t> </a:t>
            </a:r>
            <a:r>
              <a:rPr lang="en-US" sz="1600" dirty="0"/>
              <a:t>M</a:t>
            </a:r>
            <a:r>
              <a:rPr lang="en-US" sz="1600" dirty="0" smtClean="0"/>
              <a:t>edical Electronics</a:t>
            </a:r>
            <a:endParaRPr lang="en-US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458200" cy="685800"/>
          </a:xfrm>
        </p:spPr>
        <p:txBody>
          <a:bodyPr>
            <a:normAutofit fontScale="90000"/>
          </a:bodyPr>
          <a:lstStyle/>
          <a:p>
            <a:pPr algn="l"/>
            <a:r>
              <a:rPr lang="en-US" sz="2400" dirty="0" smtClean="0"/>
              <a:t>Relation between EMG signal and muscle torque	</a:t>
            </a:r>
            <a:endParaRPr lang="en-US" sz="24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038600" y="1143000"/>
            <a:ext cx="4876800" cy="5257800"/>
          </a:xfrm>
        </p:spPr>
        <p:txBody>
          <a:bodyPr>
            <a:normAutofit/>
          </a:bodyPr>
          <a:lstStyle/>
          <a:p>
            <a:pPr>
              <a:buClr>
                <a:schemeClr val="tx1">
                  <a:lumMod val="95000"/>
                  <a:lumOff val="5000"/>
                </a:schemeClr>
              </a:buClr>
              <a:buFont typeface="Wingdings" panose="05000000000000000000" pitchFamily="2" charset="2"/>
              <a:buChar char="Ø"/>
            </a:pPr>
            <a:r>
              <a:rPr lang="en-US" dirty="0"/>
              <a:t>Studies of the relationship between surface EMG and force have found that there exist  both  linear  and  non-linear  relationships. </a:t>
            </a:r>
            <a:endParaRPr lang="en-US" dirty="0" smtClean="0"/>
          </a:p>
          <a:p>
            <a:pPr>
              <a:buClr>
                <a:schemeClr val="tx1">
                  <a:lumMod val="95000"/>
                  <a:lumOff val="5000"/>
                </a:schemeClr>
              </a:buClr>
              <a:buFont typeface="Wingdings" panose="05000000000000000000" pitchFamily="2" charset="2"/>
              <a:buChar char="Ø"/>
            </a:pPr>
            <a:r>
              <a:rPr lang="en-US" dirty="0" smtClean="0"/>
              <a:t>The </a:t>
            </a:r>
            <a:r>
              <a:rPr lang="en-US" dirty="0"/>
              <a:t>degree of linearity is dependent on the muscle  being investigated, but other factors must be also considered. </a:t>
            </a:r>
          </a:p>
          <a:p>
            <a:pPr marL="0" indent="0">
              <a:buClr>
                <a:schemeClr val="tx1">
                  <a:lumMod val="95000"/>
                  <a:lumOff val="5000"/>
                </a:schemeClr>
              </a:buClr>
              <a:buNone/>
            </a:pP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>
          <a:xfrm>
            <a:off x="457200" y="1143000"/>
            <a:ext cx="3008313" cy="510540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143000"/>
            <a:ext cx="3729260" cy="525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539" y="304800"/>
            <a:ext cx="7765321" cy="1326321"/>
          </a:xfrm>
        </p:spPr>
        <p:txBody>
          <a:bodyPr/>
          <a:lstStyle/>
          <a:p>
            <a:pPr algn="l"/>
            <a:r>
              <a:rPr lang="en-US" dirty="0" smtClean="0"/>
              <a:t>FACTORS THAT AFFECT EMG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371600"/>
            <a:ext cx="8686800" cy="4953000"/>
          </a:xfrm>
        </p:spPr>
        <p:txBody>
          <a:bodyPr>
            <a:normAutofit lnSpcReduction="10000"/>
          </a:bodyPr>
          <a:lstStyle/>
          <a:p>
            <a:pPr>
              <a:buNone/>
            </a:pPr>
            <a:r>
              <a:rPr lang="en-US" sz="2800" dirty="0" smtClean="0"/>
              <a:t>Technical Factors</a:t>
            </a:r>
          </a:p>
          <a:p>
            <a:pPr lvl="1">
              <a:buClr>
                <a:schemeClr val="tx1">
                  <a:lumMod val="95000"/>
                  <a:lumOff val="5000"/>
                </a:schemeClr>
              </a:buClr>
              <a:buFont typeface="Wingdings" pitchFamily="2" charset="2"/>
              <a:buChar char="Ø"/>
            </a:pPr>
            <a:r>
              <a:rPr lang="en-US" sz="2400" dirty="0" smtClean="0"/>
              <a:t>Type of electrodes</a:t>
            </a:r>
          </a:p>
          <a:p>
            <a:pPr lvl="1">
              <a:buClr>
                <a:schemeClr val="tx1">
                  <a:lumMod val="95000"/>
                  <a:lumOff val="5000"/>
                </a:schemeClr>
              </a:buClr>
              <a:buFont typeface="Wingdings" pitchFamily="2" charset="2"/>
              <a:buChar char="Ø"/>
            </a:pPr>
            <a:r>
              <a:rPr lang="en-US" sz="2400" dirty="0" smtClean="0"/>
              <a:t> Characteristics of recording surface</a:t>
            </a:r>
          </a:p>
          <a:p>
            <a:pPr lvl="1">
              <a:buClr>
                <a:schemeClr val="tx1">
                  <a:lumMod val="95000"/>
                  <a:lumOff val="5000"/>
                </a:schemeClr>
              </a:buClr>
              <a:buFont typeface="Wingdings" pitchFamily="2" charset="2"/>
              <a:buChar char="Ø"/>
            </a:pPr>
            <a:r>
              <a:rPr lang="en-US" sz="2400" dirty="0" smtClean="0"/>
              <a:t> Change in muscle and electrode distance</a:t>
            </a:r>
          </a:p>
          <a:p>
            <a:pPr lvl="1">
              <a:buClr>
                <a:schemeClr val="tx1">
                  <a:lumMod val="95000"/>
                  <a:lumOff val="5000"/>
                </a:schemeClr>
              </a:buClr>
              <a:buFont typeface="Wingdings" pitchFamily="2" charset="2"/>
              <a:buChar char="Ø"/>
            </a:pPr>
            <a:r>
              <a:rPr lang="en-US" sz="2400" dirty="0" smtClean="0"/>
              <a:t>Crosstalk</a:t>
            </a:r>
          </a:p>
          <a:p>
            <a:pPr lvl="1">
              <a:buClr>
                <a:schemeClr val="tx1">
                  <a:lumMod val="95000"/>
                  <a:lumOff val="5000"/>
                </a:schemeClr>
              </a:buClr>
              <a:buFont typeface="Wingdings" pitchFamily="2" charset="2"/>
              <a:buChar char="Ø"/>
            </a:pPr>
            <a:r>
              <a:rPr lang="en-US" sz="2400" dirty="0" smtClean="0"/>
              <a:t> Preamplifier &amp; amplifier</a:t>
            </a:r>
          </a:p>
          <a:p>
            <a:pPr>
              <a:buNone/>
            </a:pPr>
            <a:r>
              <a:rPr lang="en-US" sz="2800" dirty="0" smtClean="0"/>
              <a:t>Physiological Factors</a:t>
            </a:r>
          </a:p>
          <a:p>
            <a:pPr lvl="1">
              <a:buClr>
                <a:schemeClr val="tx1">
                  <a:lumMod val="95000"/>
                  <a:lumOff val="5000"/>
                </a:schemeClr>
              </a:buClr>
              <a:buFont typeface="Wingdings" pitchFamily="2" charset="2"/>
              <a:buChar char="Ø"/>
            </a:pPr>
            <a:r>
              <a:rPr lang="en-US" sz="2400" dirty="0" smtClean="0"/>
              <a:t>Age of the patient</a:t>
            </a:r>
          </a:p>
          <a:p>
            <a:pPr lvl="1">
              <a:buClr>
                <a:schemeClr val="tx1">
                  <a:lumMod val="95000"/>
                  <a:lumOff val="5000"/>
                </a:schemeClr>
              </a:buClr>
              <a:buFont typeface="Wingdings" pitchFamily="2" charset="2"/>
              <a:buChar char="Ø"/>
            </a:pPr>
            <a:r>
              <a:rPr lang="en-US" sz="2400" dirty="0" smtClean="0"/>
              <a:t>Muscle examined</a:t>
            </a:r>
          </a:p>
          <a:p>
            <a:pPr lvl="1">
              <a:buClr>
                <a:schemeClr val="tx1">
                  <a:lumMod val="95000"/>
                  <a:lumOff val="5000"/>
                </a:schemeClr>
              </a:buClr>
              <a:buFont typeface="Wingdings" pitchFamily="2" charset="2"/>
              <a:buChar char="Ø"/>
            </a:pPr>
            <a:r>
              <a:rPr lang="en-US" sz="2400" dirty="0" smtClean="0"/>
              <a:t>Temperature </a:t>
            </a:r>
          </a:p>
          <a:p>
            <a:pPr lvl="1">
              <a:buClr>
                <a:schemeClr val="tx1">
                  <a:lumMod val="95000"/>
                  <a:lumOff val="5000"/>
                </a:schemeClr>
              </a:buClr>
              <a:buFont typeface="Wingdings" pitchFamily="2" charset="2"/>
              <a:buChar char="Ø"/>
            </a:pPr>
            <a:endParaRPr lang="en-US" dirty="0" smtClean="0"/>
          </a:p>
          <a:p>
            <a:pPr>
              <a:buClr>
                <a:schemeClr val="tx1">
                  <a:lumMod val="95000"/>
                  <a:lumOff val="5000"/>
                </a:schemeClr>
              </a:buClr>
              <a:buFont typeface="Wingdings" pitchFamily="2" charset="2"/>
              <a:buChar char="Ø"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3502" y="304800"/>
            <a:ext cx="7765321" cy="990599"/>
          </a:xfrm>
        </p:spPr>
        <p:txBody>
          <a:bodyPr/>
          <a:lstStyle/>
          <a:p>
            <a:pPr algn="l"/>
            <a:r>
              <a:rPr lang="en-US" dirty="0" smtClean="0"/>
              <a:t>INTRICACIES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5971" y="1295399"/>
            <a:ext cx="7765322" cy="5029200"/>
          </a:xfrm>
        </p:spPr>
        <p:txBody>
          <a:bodyPr>
            <a:normAutofit/>
          </a:bodyPr>
          <a:lstStyle/>
          <a:p>
            <a:pPr>
              <a:buClr>
                <a:schemeClr val="tx1">
                  <a:lumMod val="95000"/>
                  <a:lumOff val="5000"/>
                </a:schemeClr>
              </a:buClr>
              <a:buFont typeface="Wingdings" pitchFamily="2" charset="2"/>
              <a:buChar char="Ø"/>
            </a:pPr>
            <a:r>
              <a:rPr lang="en-US" sz="2400" dirty="0" smtClean="0"/>
              <a:t>EMG is a random signal</a:t>
            </a:r>
          </a:p>
          <a:p>
            <a:pPr>
              <a:buClr>
                <a:schemeClr val="tx1">
                  <a:lumMod val="95000"/>
                  <a:lumOff val="5000"/>
                </a:schemeClr>
              </a:buClr>
              <a:buFont typeface="Wingdings" pitchFamily="2" charset="2"/>
              <a:buChar char="Ø"/>
            </a:pPr>
            <a:r>
              <a:rPr lang="en-US" sz="2400" dirty="0" smtClean="0"/>
              <a:t>Signal may vary in frequency spread and amplitude of various muscles </a:t>
            </a:r>
          </a:p>
          <a:p>
            <a:pPr>
              <a:buClr>
                <a:schemeClr val="tx1">
                  <a:lumMod val="95000"/>
                  <a:lumOff val="5000"/>
                </a:schemeClr>
              </a:buClr>
              <a:buFont typeface="Wingdings" pitchFamily="2" charset="2"/>
              <a:buChar char="Ø"/>
            </a:pPr>
            <a:r>
              <a:rPr lang="en-US" sz="2400" dirty="0" smtClean="0"/>
              <a:t>Major hurdle is the EMG signal extraction</a:t>
            </a:r>
          </a:p>
          <a:p>
            <a:pPr>
              <a:buClr>
                <a:schemeClr val="tx1">
                  <a:lumMod val="95000"/>
                  <a:lumOff val="5000"/>
                </a:schemeClr>
              </a:buClr>
              <a:buFont typeface="Wingdings" pitchFamily="2" charset="2"/>
              <a:buChar char="Ø"/>
            </a:pPr>
            <a:r>
              <a:rPr lang="en-US" sz="2400" dirty="0" smtClean="0"/>
              <a:t>Efficient characterization needed</a:t>
            </a:r>
          </a:p>
          <a:p>
            <a:pPr>
              <a:buClr>
                <a:schemeClr val="tx1">
                  <a:lumMod val="95000"/>
                  <a:lumOff val="5000"/>
                </a:schemeClr>
              </a:buClr>
              <a:buFont typeface="Wingdings" pitchFamily="2" charset="2"/>
              <a:buChar char="Ø"/>
            </a:pPr>
            <a:r>
              <a:rPr lang="en-US" sz="2400" dirty="0" smtClean="0"/>
              <a:t>Precise measurement of the signal in presence of noise</a:t>
            </a:r>
          </a:p>
          <a:p>
            <a:pPr>
              <a:buClr>
                <a:schemeClr val="tx1">
                  <a:lumMod val="95000"/>
                  <a:lumOff val="5000"/>
                </a:schemeClr>
              </a:buClr>
              <a:buFont typeface="Wingdings" pitchFamily="2" charset="2"/>
              <a:buChar char="Ø"/>
            </a:pPr>
            <a:r>
              <a:rPr lang="en-US" sz="2400" dirty="0" smtClean="0"/>
              <a:t>Choice of preamp and components critical</a:t>
            </a:r>
          </a:p>
          <a:p>
            <a:pPr>
              <a:buClr>
                <a:schemeClr val="tx1">
                  <a:lumMod val="95000"/>
                  <a:lumOff val="5000"/>
                </a:schemeClr>
              </a:buClr>
              <a:buFont typeface="Wingdings" pitchFamily="2" charset="2"/>
              <a:buChar char="Ø"/>
            </a:pPr>
            <a:r>
              <a:rPr lang="en-US" sz="2400" dirty="0" smtClean="0"/>
              <a:t>Low tolerance components used for preamp</a:t>
            </a:r>
          </a:p>
          <a:p>
            <a:pPr>
              <a:buClr>
                <a:schemeClr val="tx1">
                  <a:lumMod val="95000"/>
                  <a:lumOff val="5000"/>
                </a:schemeClr>
              </a:buClr>
              <a:buFont typeface="Wingdings" pitchFamily="2" charset="2"/>
              <a:buChar char="Ø"/>
            </a:pPr>
            <a:endParaRPr lang="en-US" dirty="0" smtClean="0"/>
          </a:p>
          <a:p>
            <a:pPr>
              <a:buClr>
                <a:schemeClr val="tx1">
                  <a:lumMod val="95000"/>
                  <a:lumOff val="5000"/>
                </a:schemeClr>
              </a:buClr>
              <a:buFont typeface="Wingdings" pitchFamily="2" charset="2"/>
              <a:buChar char="Ø"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09600" y="381000"/>
            <a:ext cx="670560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b="1" dirty="0" smtClean="0">
                <a:latin typeface="+mj-lt"/>
              </a:rPr>
              <a:t>BLOCK DIAGRAM</a:t>
            </a:r>
            <a:endParaRPr lang="en-US" sz="3400" b="1" dirty="0">
              <a:latin typeface="+mj-lt"/>
            </a:endParaRPr>
          </a:p>
        </p:txBody>
      </p:sp>
      <p:pic>
        <p:nvPicPr>
          <p:cNvPr id="4" name="Picture 2" descr="C:\Users\D!nEsH\Desktop\PAPAER\BLOCK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295400"/>
            <a:ext cx="8275261" cy="4994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6" y="304800"/>
            <a:ext cx="7765321" cy="1326321"/>
          </a:xfrm>
        </p:spPr>
        <p:txBody>
          <a:bodyPr/>
          <a:lstStyle/>
          <a:p>
            <a:pPr algn="l"/>
            <a:r>
              <a:rPr lang="en-US" dirty="0" smtClean="0"/>
              <a:t>SPECIFICATIONS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346" y="1447800"/>
            <a:ext cx="7765322" cy="4648200"/>
          </a:xfrm>
        </p:spPr>
        <p:txBody>
          <a:bodyPr>
            <a:normAutofit fontScale="92500" lnSpcReduction="20000"/>
          </a:bodyPr>
          <a:lstStyle/>
          <a:p>
            <a:pPr>
              <a:buClr>
                <a:schemeClr val="tx1">
                  <a:lumMod val="95000"/>
                  <a:lumOff val="5000"/>
                </a:schemeClr>
              </a:buClr>
              <a:buFont typeface="Wingdings" pitchFamily="2" charset="2"/>
              <a:buChar char="Ø"/>
            </a:pPr>
            <a:r>
              <a:rPr lang="en-US" dirty="0" smtClean="0"/>
              <a:t>EMG Signal: 1-10 mV, 10-500 Hz (maximum energy in the 20-200Hz range). </a:t>
            </a:r>
          </a:p>
          <a:p>
            <a:pPr>
              <a:buClr>
                <a:schemeClr val="tx1">
                  <a:lumMod val="95000"/>
                  <a:lumOff val="5000"/>
                </a:schemeClr>
              </a:buClr>
              <a:buFont typeface="Wingdings" pitchFamily="2" charset="2"/>
              <a:buChar char="Ø"/>
            </a:pPr>
            <a:r>
              <a:rPr lang="en-US" dirty="0" smtClean="0"/>
              <a:t>Pre-Amplifier: Differential </a:t>
            </a:r>
            <a:r>
              <a:rPr lang="en-US" dirty="0" err="1" smtClean="0"/>
              <a:t>inamp</a:t>
            </a:r>
            <a:r>
              <a:rPr lang="en-US" dirty="0" smtClean="0"/>
              <a:t> using OPA4227(Gain=201)</a:t>
            </a:r>
          </a:p>
          <a:p>
            <a:pPr>
              <a:buClr>
                <a:schemeClr val="tx1">
                  <a:lumMod val="95000"/>
                  <a:lumOff val="5000"/>
                </a:schemeClr>
              </a:buClr>
              <a:buFont typeface="Wingdings" pitchFamily="2" charset="2"/>
              <a:buChar char="Ø"/>
            </a:pPr>
            <a:r>
              <a:rPr lang="en-US" dirty="0" smtClean="0"/>
              <a:t>Filters: 1. Low-pass filter (200Hz). </a:t>
            </a:r>
          </a:p>
          <a:p>
            <a:pPr marL="0" indent="0">
              <a:buNone/>
            </a:pPr>
            <a:r>
              <a:rPr lang="en-US" dirty="0" smtClean="0"/>
              <a:t>                 2. High-pass filter (10Hz). </a:t>
            </a:r>
          </a:p>
          <a:p>
            <a:pPr marL="0" indent="0">
              <a:buNone/>
            </a:pPr>
            <a:r>
              <a:rPr lang="en-US" dirty="0" smtClean="0"/>
              <a:t>                 3. Notch filter</a:t>
            </a:r>
          </a:p>
          <a:p>
            <a:pPr>
              <a:buClr>
                <a:schemeClr val="tx1">
                  <a:lumMod val="95000"/>
                  <a:lumOff val="5000"/>
                </a:schemeClr>
              </a:buClr>
              <a:buFont typeface="Wingdings" pitchFamily="2" charset="2"/>
              <a:buChar char="Ø"/>
            </a:pPr>
            <a:r>
              <a:rPr lang="en-US" dirty="0" smtClean="0"/>
              <a:t>Rectifier </a:t>
            </a:r>
          </a:p>
          <a:p>
            <a:pPr>
              <a:buClr>
                <a:schemeClr val="tx1">
                  <a:lumMod val="95000"/>
                  <a:lumOff val="5000"/>
                </a:schemeClr>
              </a:buClr>
              <a:buFont typeface="Wingdings" pitchFamily="2" charset="2"/>
              <a:buChar char="Ø"/>
            </a:pPr>
            <a:r>
              <a:rPr lang="en-US" dirty="0" smtClean="0"/>
              <a:t>ATmega32U4(in-built ADC)</a:t>
            </a:r>
          </a:p>
          <a:p>
            <a:pPr>
              <a:buClr>
                <a:schemeClr val="tx1">
                  <a:lumMod val="95000"/>
                  <a:lumOff val="5000"/>
                </a:schemeClr>
              </a:buClr>
              <a:buFont typeface="Wingdings" pitchFamily="2" charset="2"/>
              <a:buChar char="Ø"/>
            </a:pPr>
            <a:r>
              <a:rPr lang="en-US" dirty="0" smtClean="0"/>
              <a:t>Servo motor: 1.Torque15-19kgf.cm</a:t>
            </a:r>
          </a:p>
          <a:p>
            <a:pPr marL="0" indent="0">
              <a:buNone/>
            </a:pPr>
            <a:r>
              <a:rPr lang="en-US" dirty="0" smtClean="0"/>
              <a:t>                            2.Operating voltage: 4.8V-6V </a:t>
            </a:r>
          </a:p>
          <a:p>
            <a:pPr marL="0" indent="0">
              <a:buNone/>
            </a:pPr>
            <a:r>
              <a:rPr lang="en-US" dirty="0" smtClean="0"/>
              <a:t>                            3.Stall Current: 3.5A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SYSTEM DESIGN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610600" cy="685800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WHY SURFACE EMG?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3344" y="908713"/>
            <a:ext cx="4290556" cy="533400"/>
          </a:xfrm>
        </p:spPr>
        <p:txBody>
          <a:bodyPr>
            <a:normAutofit/>
          </a:bodyPr>
          <a:lstStyle/>
          <a:p>
            <a:pPr algn="ctr"/>
            <a:r>
              <a:rPr lang="en-US" sz="24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Needle electrodes</a:t>
            </a:r>
            <a:endParaRPr lang="en-US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281444" y="1442113"/>
            <a:ext cx="4290556" cy="5034887"/>
          </a:xfrm>
        </p:spPr>
        <p:txBody>
          <a:bodyPr/>
          <a:lstStyle/>
          <a:p>
            <a:pPr marL="342900" lvl="1" indent="-342900">
              <a:buClr>
                <a:schemeClr val="tx1">
                  <a:lumMod val="95000"/>
                  <a:lumOff val="5000"/>
                </a:schemeClr>
              </a:buClr>
              <a:buFont typeface="Wingdings" pitchFamily="2" charset="2"/>
              <a:buChar char="Ø"/>
            </a:pPr>
            <a:r>
              <a:rPr lang="en-US" dirty="0" smtClean="0"/>
              <a:t>Impractical and uncomfortable  for a portable application</a:t>
            </a:r>
          </a:p>
          <a:p>
            <a:pPr marL="342900" lvl="1" indent="-342900">
              <a:buClr>
                <a:schemeClr val="tx1">
                  <a:lumMod val="95000"/>
                  <a:lumOff val="5000"/>
                </a:schemeClr>
              </a:buClr>
              <a:buFont typeface="Wingdings" pitchFamily="2" charset="2"/>
              <a:buChar char="Ø"/>
            </a:pPr>
            <a:r>
              <a:rPr lang="en-US" dirty="0" smtClean="0"/>
              <a:t>Need of medical supervision</a:t>
            </a:r>
          </a:p>
          <a:p>
            <a:pPr marL="342900" lvl="1" indent="-342900">
              <a:buClr>
                <a:schemeClr val="tx1">
                  <a:lumMod val="95000"/>
                  <a:lumOff val="5000"/>
                </a:schemeClr>
              </a:buClr>
              <a:buFont typeface="Wingdings" pitchFamily="2" charset="2"/>
              <a:buChar char="Ø"/>
            </a:pPr>
            <a:r>
              <a:rPr lang="en-US" dirty="0" smtClean="0"/>
              <a:t>Hence, not quite popular</a:t>
            </a:r>
          </a:p>
          <a:p>
            <a:pPr>
              <a:buClr>
                <a:schemeClr val="tx1">
                  <a:lumMod val="95000"/>
                  <a:lumOff val="5000"/>
                </a:schemeClr>
              </a:buClr>
              <a:buFont typeface="Wingdings" pitchFamily="2" charset="2"/>
              <a:buChar char="Ø"/>
            </a:pP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3"/>
          </p:nvPr>
        </p:nvSpPr>
        <p:spPr>
          <a:xfrm>
            <a:off x="4648730" y="908713"/>
            <a:ext cx="4292241" cy="533400"/>
          </a:xfrm>
        </p:spPr>
        <p:txBody>
          <a:bodyPr>
            <a:normAutofit/>
          </a:bodyPr>
          <a:lstStyle/>
          <a:p>
            <a:pPr algn="ctr"/>
            <a:r>
              <a:rPr lang="en-US" sz="24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Surface electrodes</a:t>
            </a:r>
            <a:endParaRPr lang="en-US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8730" y="1442113"/>
            <a:ext cx="4288536" cy="5111087"/>
          </a:xfrm>
        </p:spPr>
        <p:txBody>
          <a:bodyPr/>
          <a:lstStyle/>
          <a:p>
            <a:pPr>
              <a:buClr>
                <a:schemeClr val="tx1">
                  <a:lumMod val="95000"/>
                  <a:lumOff val="5000"/>
                </a:schemeClr>
              </a:buClr>
              <a:buFont typeface="Wingdings" pitchFamily="2" charset="2"/>
              <a:buChar char="Ø"/>
            </a:pPr>
            <a:r>
              <a:rPr lang="en-US" sz="2000" dirty="0" smtClean="0"/>
              <a:t>No need of medical supervision due to its non-invasive nature</a:t>
            </a:r>
          </a:p>
          <a:p>
            <a:pPr marL="342900" lvl="1" indent="-342900">
              <a:buClr>
                <a:schemeClr val="tx1">
                  <a:lumMod val="95000"/>
                  <a:lumOff val="5000"/>
                </a:schemeClr>
              </a:buClr>
              <a:buFont typeface="Wingdings" pitchFamily="2" charset="2"/>
              <a:buChar char="Ø"/>
            </a:pPr>
            <a:r>
              <a:rPr lang="en-US" dirty="0" smtClean="0"/>
              <a:t>The crucial factors for sEMG are:</a:t>
            </a:r>
          </a:p>
          <a:p>
            <a:pPr marL="742950" lvl="2" indent="-342900">
              <a:buClr>
                <a:schemeClr val="tx1">
                  <a:lumMod val="95000"/>
                  <a:lumOff val="5000"/>
                </a:schemeClr>
              </a:buClr>
              <a:buFont typeface="Wingdings" pitchFamily="2" charset="2"/>
              <a:buChar char="§"/>
            </a:pPr>
            <a:r>
              <a:rPr lang="en-US" sz="1800" dirty="0" smtClean="0"/>
              <a:t>Skin preparation</a:t>
            </a:r>
          </a:p>
          <a:p>
            <a:pPr marL="742950" lvl="2" indent="-342900">
              <a:buClr>
                <a:schemeClr val="tx1">
                  <a:lumMod val="95000"/>
                  <a:lumOff val="5000"/>
                </a:schemeClr>
              </a:buClr>
              <a:buFont typeface="Wingdings" pitchFamily="2" charset="2"/>
              <a:buChar char="§"/>
            </a:pPr>
            <a:r>
              <a:rPr lang="en-US" sz="2000" dirty="0" smtClean="0"/>
              <a:t>Electrode placement</a:t>
            </a:r>
          </a:p>
          <a:p>
            <a:pPr>
              <a:buClr>
                <a:schemeClr val="tx1">
                  <a:lumMod val="95000"/>
                  <a:lumOff val="5000"/>
                </a:schemeClr>
              </a:buClr>
              <a:buFont typeface="Wingdings" pitchFamily="2" charset="2"/>
              <a:buChar char="Ø"/>
            </a:pPr>
            <a:endParaRPr lang="en-US" dirty="0"/>
          </a:p>
        </p:txBody>
      </p:sp>
      <p:pic>
        <p:nvPicPr>
          <p:cNvPr id="7" name="Picture 2" descr="https://encrypted-tbn0.gstatic.com/images?q=tbn:ANd9GcSKMaisd7Dciwv9aQQBA4UKJ6IFpWHwblCpgT4rWLFigVYw-4cYd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90600" y="3429000"/>
            <a:ext cx="3132137" cy="3132137"/>
          </a:xfrm>
          <a:prstGeom prst="rect">
            <a:avLst/>
          </a:prstGeom>
          <a:noFill/>
        </p:spPr>
      </p:pic>
      <p:pic>
        <p:nvPicPr>
          <p:cNvPr id="8" name="Picture 4" descr="https://encrypted-tbn2.gstatic.com/images?q=tbn:ANd9GcRnulz88ywE8u5jMZAAJ69_QpI5AfvzwzmKRRv7VNLHOouiA9I_fQ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10200" y="3505200"/>
            <a:ext cx="3048000" cy="304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85" y="381000"/>
            <a:ext cx="7765321" cy="838199"/>
          </a:xfrm>
        </p:spPr>
        <p:txBody>
          <a:bodyPr/>
          <a:lstStyle/>
          <a:p>
            <a:pPr algn="l"/>
            <a:r>
              <a:rPr lang="en-US" dirty="0" smtClean="0"/>
              <a:t>EXTRACTION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85" y="1240718"/>
            <a:ext cx="7765322" cy="3695136"/>
          </a:xfrm>
        </p:spPr>
        <p:txBody>
          <a:bodyPr>
            <a:normAutofit/>
          </a:bodyPr>
          <a:lstStyle/>
          <a:p>
            <a:pPr>
              <a:buClr>
                <a:schemeClr val="tx1">
                  <a:lumMod val="95000"/>
                  <a:lumOff val="5000"/>
                </a:schemeClr>
              </a:buClr>
              <a:buFont typeface="Wingdings" pitchFamily="2" charset="2"/>
              <a:buChar char="Ø"/>
            </a:pPr>
            <a:r>
              <a:rPr lang="en-US" sz="2400" dirty="0" smtClean="0"/>
              <a:t>Based on the concept of differential amplification</a:t>
            </a:r>
          </a:p>
          <a:p>
            <a:pPr>
              <a:buClr>
                <a:schemeClr val="tx1">
                  <a:lumMod val="95000"/>
                  <a:lumOff val="5000"/>
                </a:schemeClr>
              </a:buClr>
              <a:buFont typeface="Wingdings" pitchFamily="2" charset="2"/>
              <a:buChar char="Ø"/>
            </a:pPr>
            <a:r>
              <a:rPr lang="en-US" sz="2400" dirty="0" smtClean="0"/>
              <a:t>As a result any signal which is “common” to both the detection sites will be removed and signals that are “different” at the two sites will be amplified</a:t>
            </a:r>
            <a:endParaRPr lang="en-US" sz="2400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3505200"/>
            <a:ext cx="4257493" cy="282036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7" y="609601"/>
            <a:ext cx="7765321" cy="914399"/>
          </a:xfrm>
        </p:spPr>
        <p:txBody>
          <a:bodyPr/>
          <a:lstStyle/>
          <a:p>
            <a:pPr algn="l"/>
            <a:r>
              <a:rPr lang="en-US" dirty="0" smtClean="0"/>
              <a:t>REQUIREMENTS OF INAMP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9424" y="1981200"/>
            <a:ext cx="7765322" cy="4876800"/>
          </a:xfrm>
        </p:spPr>
        <p:txBody>
          <a:bodyPr>
            <a:normAutofit fontScale="92500" lnSpcReduction="10000"/>
          </a:bodyPr>
          <a:lstStyle/>
          <a:p>
            <a:pPr>
              <a:buClr>
                <a:schemeClr val="tx1">
                  <a:lumMod val="95000"/>
                  <a:lumOff val="5000"/>
                </a:schemeClr>
              </a:buClr>
              <a:buFont typeface="Wingdings" pitchFamily="2" charset="2"/>
              <a:buChar char="Ø"/>
            </a:pPr>
            <a:r>
              <a:rPr lang="en-US" sz="2800" dirty="0" smtClean="0"/>
              <a:t>Low offset voltage(the offset must not dominate the signal) </a:t>
            </a:r>
          </a:p>
          <a:p>
            <a:pPr>
              <a:buClr>
                <a:schemeClr val="tx1">
                  <a:lumMod val="95000"/>
                  <a:lumOff val="5000"/>
                </a:schemeClr>
              </a:buClr>
              <a:buFont typeface="Wingdings" pitchFamily="2" charset="2"/>
              <a:buChar char="Ø"/>
            </a:pPr>
            <a:r>
              <a:rPr lang="en-US" sz="2800" dirty="0" smtClean="0"/>
              <a:t>Low Noise(external noise interferences must be very low) </a:t>
            </a:r>
          </a:p>
          <a:p>
            <a:pPr>
              <a:buClr>
                <a:schemeClr val="tx1">
                  <a:lumMod val="95000"/>
                  <a:lumOff val="5000"/>
                </a:schemeClr>
              </a:buClr>
              <a:buFont typeface="Wingdings" pitchFamily="2" charset="2"/>
              <a:buChar char="Ø"/>
            </a:pPr>
            <a:r>
              <a:rPr lang="en-US" sz="2800" dirty="0" smtClean="0"/>
              <a:t>High CMRR(reject the common mode signals and amplify only the differential signals) </a:t>
            </a:r>
          </a:p>
          <a:p>
            <a:pPr>
              <a:buClr>
                <a:schemeClr val="tx1">
                  <a:lumMod val="95000"/>
                  <a:lumOff val="5000"/>
                </a:schemeClr>
              </a:buClr>
              <a:buFont typeface="Wingdings" pitchFamily="2" charset="2"/>
              <a:buChar char="Ø"/>
            </a:pPr>
            <a:r>
              <a:rPr lang="en-US" sz="2800" dirty="0" smtClean="0"/>
              <a:t>High gain(to amplify signal from micro-volts to volts)</a:t>
            </a:r>
          </a:p>
          <a:p>
            <a:pPr>
              <a:buClr>
                <a:schemeClr val="tx1">
                  <a:lumMod val="95000"/>
                  <a:lumOff val="5000"/>
                </a:schemeClr>
              </a:buClr>
              <a:buNone/>
            </a:pPr>
            <a:r>
              <a:rPr lang="en-US" sz="2800" dirty="0" smtClean="0"/>
              <a:t> </a:t>
            </a:r>
          </a:p>
          <a:p>
            <a:pPr>
              <a:buClr>
                <a:schemeClr val="tx1">
                  <a:lumMod val="95000"/>
                  <a:lumOff val="5000"/>
                </a:schemeClr>
              </a:buClr>
              <a:buFont typeface="Wingdings" pitchFamily="2" charset="2"/>
              <a:buChar char="Ø"/>
            </a:pPr>
            <a:endParaRPr lang="en-US" dirty="0" smtClean="0"/>
          </a:p>
          <a:p>
            <a:pPr>
              <a:buClr>
                <a:schemeClr val="tx1">
                  <a:lumMod val="95000"/>
                  <a:lumOff val="5000"/>
                </a:schemeClr>
              </a:buClr>
              <a:buFont typeface="Wingdings" pitchFamily="2" charset="2"/>
              <a:buChar char="Ø"/>
            </a:pPr>
            <a:endParaRPr lang="en-US" dirty="0" smtClean="0"/>
          </a:p>
          <a:p>
            <a:pPr>
              <a:buClr>
                <a:schemeClr val="tx1">
                  <a:lumMod val="95000"/>
                  <a:lumOff val="5000"/>
                </a:schemeClr>
              </a:buClr>
              <a:buFont typeface="Wingdings" pitchFamily="2" charset="2"/>
              <a:buChar char="Ø"/>
            </a:pPr>
            <a:endParaRPr lang="en-US" dirty="0" smtClean="0"/>
          </a:p>
          <a:p>
            <a:pPr>
              <a:buClr>
                <a:schemeClr val="tx1">
                  <a:lumMod val="95000"/>
                  <a:lumOff val="5000"/>
                </a:schemeClr>
              </a:buClr>
              <a:buFont typeface="Wingdings" pitchFamily="2" charset="2"/>
              <a:buChar char="Ø"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476" y="415985"/>
            <a:ext cx="7765321" cy="944561"/>
          </a:xfrm>
        </p:spPr>
        <p:txBody>
          <a:bodyPr/>
          <a:lstStyle/>
          <a:p>
            <a:pPr algn="l"/>
            <a:r>
              <a:rPr lang="en-US" dirty="0" smtClean="0"/>
              <a:t>CIRCUIT DIAGRAM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idx="1"/>
              </p:nvPr>
            </p:nvSpPr>
            <p:spPr>
              <a:xfrm>
                <a:off x="304800" y="1554162"/>
                <a:ext cx="8686800" cy="4999038"/>
              </a:xfrm>
            </p:spPr>
            <p:txBody>
              <a:bodyPr>
                <a:normAutofit/>
              </a:bodyPr>
              <a:lstStyle/>
              <a:p>
                <a:pPr>
                  <a:buNone/>
                </a:pPr>
                <a:r>
                  <a:rPr lang="en-US" dirty="0" smtClean="0"/>
                  <a:t>               </a:t>
                </a:r>
              </a:p>
              <a:p>
                <a:pPr>
                  <a:buNone/>
                </a:pPr>
                <a:r>
                  <a:rPr lang="en-US" dirty="0" smtClean="0"/>
                  <a:t> </a:t>
                </a:r>
              </a:p>
              <a:p>
                <a:pPr>
                  <a:buNone/>
                </a:pPr>
                <a:r>
                  <a:rPr lang="en-US" dirty="0" smtClean="0"/>
                  <a:t> </a:t>
                </a:r>
              </a:p>
              <a:p>
                <a:endParaRPr lang="en-US" dirty="0" smtClean="0"/>
              </a:p>
              <a:p>
                <a:pPr marL="0" indent="0">
                  <a:buNone/>
                </a:pPr>
                <a:r>
                  <a:rPr lang="en-US" dirty="0" smtClean="0"/>
                  <a:t> </a:t>
                </a:r>
              </a:p>
              <a:p>
                <a:pPr marL="0" indent="0">
                  <a:buNone/>
                </a:pPr>
                <a:r>
                  <a:rPr lang="en-US" dirty="0" smtClean="0"/>
                  <a:t> </a:t>
                </a:r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:r>
                  <a:rPr lang="en-US" dirty="0" smtClean="0"/>
                  <a:t>                      </a:t>
                </a:r>
              </a:p>
              <a:p>
                <a:pPr marL="0" indent="0">
                  <a:buNone/>
                </a:pPr>
                <a:r>
                  <a:rPr lang="en-US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                                          Gain</a:t>
                </a:r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=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u="sng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en-US" i="1" u="sng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 u="sng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u="sng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i="1" u="sng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 u="sng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𝑅𝑓</m:t>
                            </m:r>
                          </m:num>
                          <m:den>
                            <m:eqArr>
                              <m:eqArrPr>
                                <m:ctrlPr>
                                  <a:rPr lang="en-US" i="1" u="sng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eqArrPr>
                              <m:e/>
                              <m:e>
                                <m:r>
                                  <a:rPr lang="en-US" i="1" u="sng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𝑅𝑔</m:t>
                                </m:r>
                              </m:e>
                            </m:eqArr>
                          </m:den>
                        </m:f>
                        <m:d>
                          <m:dPr>
                            <m:ctrlPr>
                              <a:rPr lang="en-US" i="1" u="sng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type m:val="noBar"/>
                                <m:ctrlPr>
                                  <a:rPr lang="en-US" i="1" u="sng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 u="sng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𝑅</m:t>
                                </m:r>
                                <m:r>
                                  <a:rPr lang="en-US" i="1" u="sng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num>
                              <m:den>
                                <m:eqArr>
                                  <m:eqArrPr>
                                    <m:ctrlPr>
                                      <a:rPr lang="en-US" i="1" u="sng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eqArrPr>
                                  <m:e/>
                                  <m:e>
                                    <m:r>
                                      <a:rPr lang="en-US" i="1" u="sng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𝑅</m:t>
                                    </m:r>
                                    <m:r>
                                      <a:rPr lang="en-US" i="1" u="sng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eqArr>
                              </m:den>
                            </m:f>
                          </m:e>
                        </m:d>
                      </m:e>
                    </m:d>
                  </m:oMath>
                </a14:m>
                <a:endParaRPr lang="en-US" dirty="0" smtClean="0"/>
              </a:p>
            </p:txBody>
          </p:sp>
        </mc:Choice>
        <mc:Fallback xmlns=""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800" y="1554162"/>
                <a:ext cx="8686800" cy="4999038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1295400"/>
            <a:ext cx="6010275" cy="3980239"/>
          </a:xfrm>
          <a:prstGeom prst="rect">
            <a:avLst/>
          </a:prstGeom>
        </p:spPr>
      </p:pic>
      <p:sp>
        <p:nvSpPr>
          <p:cNvPr id="1229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3045845" y="5744965"/>
                <a:ext cx="310136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smtClean="0"/>
                  <a:t>                               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i="0">
                            <a:latin typeface="Cambria Math" panose="02040503050406030204" pitchFamily="18" charset="0"/>
                          </a:rPr>
                          <m:t>2−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i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5845" y="5744965"/>
                <a:ext cx="3101362" cy="36933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2588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7" y="609601"/>
            <a:ext cx="7765321" cy="990599"/>
          </a:xfrm>
        </p:spPr>
        <p:txBody>
          <a:bodyPr/>
          <a:lstStyle/>
          <a:p>
            <a:pPr algn="l"/>
            <a:r>
              <a:rPr lang="en-US" dirty="0" smtClean="0"/>
              <a:t>ABSTRACT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346" y="1905000"/>
            <a:ext cx="7765322" cy="3962400"/>
          </a:xfrm>
        </p:spPr>
        <p:txBody>
          <a:bodyPr>
            <a:normAutofit fontScale="85000" lnSpcReduction="20000"/>
          </a:bodyPr>
          <a:lstStyle/>
          <a:p>
            <a:pPr>
              <a:buClr>
                <a:schemeClr val="tx1">
                  <a:lumMod val="95000"/>
                  <a:lumOff val="5000"/>
                </a:schemeClr>
              </a:buClr>
              <a:buFont typeface="Wingdings" pitchFamily="2" charset="2"/>
              <a:buChar char="Ø"/>
            </a:pPr>
            <a:r>
              <a:rPr lang="en-US" sz="2800" dirty="0" smtClean="0"/>
              <a:t>Extract EMG signals and they are applied to real world applications such as muscle rehabilitation through the employment of a motion support exoskeleton</a:t>
            </a:r>
          </a:p>
          <a:p>
            <a:pPr>
              <a:buClr>
                <a:schemeClr val="tx1">
                  <a:lumMod val="95000"/>
                  <a:lumOff val="5000"/>
                </a:schemeClr>
              </a:buClr>
              <a:buFont typeface="Wingdings" pitchFamily="2" charset="2"/>
              <a:buChar char="Ø"/>
            </a:pPr>
            <a:r>
              <a:rPr lang="en-US" sz="2800" dirty="0" smtClean="0"/>
              <a:t>Relation between the EMG signal and the actual torque applied by the  </a:t>
            </a:r>
            <a:r>
              <a:rPr lang="en-US" sz="2800" dirty="0"/>
              <a:t>muscle observed</a:t>
            </a:r>
            <a:endParaRPr lang="en-US" sz="2800" dirty="0" smtClean="0"/>
          </a:p>
          <a:p>
            <a:pPr>
              <a:buClr>
                <a:schemeClr val="tx1">
                  <a:lumMod val="95000"/>
                  <a:lumOff val="5000"/>
                </a:schemeClr>
              </a:buClr>
              <a:buFont typeface="Wingdings" pitchFamily="2" charset="2"/>
              <a:buChar char="Ø"/>
            </a:pPr>
            <a:r>
              <a:rPr lang="en-US" sz="2800" dirty="0" smtClean="0"/>
              <a:t>Efforts have been made to design and create a cost efficient and accurate instrumentation system for EMG analysis </a:t>
            </a:r>
            <a:endParaRPr 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7" y="609601"/>
            <a:ext cx="7765321" cy="914399"/>
          </a:xfrm>
        </p:spPr>
        <p:txBody>
          <a:bodyPr/>
          <a:lstStyle/>
          <a:p>
            <a:pPr algn="l"/>
            <a:r>
              <a:rPr lang="en-US" dirty="0" smtClean="0"/>
              <a:t>FILTERS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09" y="1524000"/>
            <a:ext cx="7765322" cy="4419600"/>
          </a:xfrm>
        </p:spPr>
        <p:txBody>
          <a:bodyPr>
            <a:normAutofit/>
          </a:bodyPr>
          <a:lstStyle/>
          <a:p>
            <a:pPr>
              <a:buClr>
                <a:schemeClr val="tx1">
                  <a:lumMod val="95000"/>
                  <a:lumOff val="5000"/>
                </a:schemeClr>
              </a:buClr>
              <a:buFont typeface="Wingdings" panose="05000000000000000000" pitchFamily="2" charset="2"/>
              <a:buChar char="Ø"/>
            </a:pPr>
            <a:r>
              <a:rPr lang="en-US" sz="2400" dirty="0" smtClean="0"/>
              <a:t>ISEK standards: dominant area of EMG is 10Hz-200Hz</a:t>
            </a:r>
          </a:p>
          <a:p>
            <a:pPr>
              <a:buClr>
                <a:schemeClr val="tx1">
                  <a:lumMod val="95000"/>
                  <a:lumOff val="5000"/>
                </a:schemeClr>
              </a:buClr>
              <a:buFont typeface="Wingdings" panose="05000000000000000000" pitchFamily="2" charset="2"/>
              <a:buChar char="Ø"/>
            </a:pPr>
            <a:r>
              <a:rPr lang="en-US" sz="2400" dirty="0" smtClean="0"/>
              <a:t>Butterworth approximation used to have a flat response in the pass band</a:t>
            </a:r>
          </a:p>
          <a:p>
            <a:pPr>
              <a:buClr>
                <a:schemeClr val="tx1">
                  <a:lumMod val="95000"/>
                  <a:lumOff val="5000"/>
                </a:schemeClr>
              </a:buClr>
              <a:buFont typeface="Wingdings" panose="05000000000000000000" pitchFamily="2" charset="2"/>
              <a:buChar char="Ø"/>
            </a:pPr>
            <a:r>
              <a:rPr lang="en-US" sz="2400" dirty="0" smtClean="0"/>
              <a:t>4</a:t>
            </a:r>
            <a:r>
              <a:rPr lang="en-US" sz="2400" baseline="30000" dirty="0" smtClean="0"/>
              <a:t>th</a:t>
            </a:r>
            <a:r>
              <a:rPr lang="en-US" sz="2400" dirty="0" smtClean="0"/>
              <a:t> order filters used to get a high roll-off rate to get near ideal response</a:t>
            </a:r>
          </a:p>
          <a:p>
            <a:pPr>
              <a:buClr>
                <a:schemeClr val="tx1">
                  <a:lumMod val="95000"/>
                  <a:lumOff val="5000"/>
                </a:schemeClr>
              </a:buClr>
              <a:buFont typeface="Wingdings" panose="05000000000000000000" pitchFamily="2" charset="2"/>
              <a:buChar char="Ø"/>
            </a:pPr>
            <a:r>
              <a:rPr lang="en-US" sz="2400" dirty="0" smtClean="0"/>
              <a:t>A twin-T notch filter used to eliminate supply noise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88824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558800"/>
            <a:ext cx="8686800" cy="5699125"/>
          </a:xfrm>
        </p:spPr>
        <p:txBody>
          <a:bodyPr/>
          <a:lstStyle/>
          <a:p>
            <a:pPr>
              <a:buClr>
                <a:schemeClr val="tx1">
                  <a:lumMod val="95000"/>
                  <a:lumOff val="5000"/>
                </a:schemeClr>
              </a:buClr>
              <a:buFont typeface="Wingdings" panose="05000000000000000000" pitchFamily="2" charset="2"/>
              <a:buChar char="Ø"/>
            </a:pPr>
            <a:r>
              <a:rPr lang="en-US" sz="2400" dirty="0" smtClean="0"/>
              <a:t>Low </a:t>
            </a:r>
            <a:r>
              <a:rPr lang="en-US" sz="2400" dirty="0"/>
              <a:t>Pass Filter:1.Gain=1</a:t>
            </a:r>
          </a:p>
          <a:p>
            <a:pPr>
              <a:buNone/>
            </a:pPr>
            <a:r>
              <a:rPr lang="en-US" sz="2400" dirty="0"/>
              <a:t>                          </a:t>
            </a:r>
            <a:r>
              <a:rPr lang="en-US" sz="2400" dirty="0" smtClean="0"/>
              <a:t>      2.Cutoff=200Hz</a:t>
            </a:r>
          </a:p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625" y="2743200"/>
            <a:ext cx="8439150" cy="3514725"/>
          </a:xfrm>
          <a:prstGeom prst="rect">
            <a:avLst/>
          </a:prstGeom>
        </p:spPr>
      </p:pic>
      <p:sp>
        <p:nvSpPr>
          <p:cNvPr id="19458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9460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9462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9464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9463" name="Picture 7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0" y="457200"/>
            <a:ext cx="1200150" cy="390525"/>
          </a:xfrm>
          <a:prstGeom prst="rect">
            <a:avLst/>
          </a:prstGeom>
          <a:noFill/>
        </p:spPr>
      </p:pic>
      <p:sp>
        <p:nvSpPr>
          <p:cNvPr id="19465" name="Rectangle 9"/>
          <p:cNvSpPr>
            <a:spLocks noChangeArrowheads="1"/>
          </p:cNvSpPr>
          <p:nvPr/>
        </p:nvSpPr>
        <p:spPr bwMode="auto">
          <a:xfrm>
            <a:off x="0" y="84772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19467" name="Rectangle 1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9466" name="Picture 10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0" y="457200"/>
            <a:ext cx="1200150" cy="390525"/>
          </a:xfrm>
          <a:prstGeom prst="rect">
            <a:avLst/>
          </a:prstGeom>
          <a:noFill/>
        </p:spPr>
      </p:pic>
      <p:sp>
        <p:nvSpPr>
          <p:cNvPr id="19468" name="Rectangle 12"/>
          <p:cNvSpPr>
            <a:spLocks noChangeArrowheads="1"/>
          </p:cNvSpPr>
          <p:nvPr/>
        </p:nvSpPr>
        <p:spPr bwMode="auto">
          <a:xfrm>
            <a:off x="0" y="84772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19470" name="Rectangle 1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9469" name="Picture 13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0" y="457200"/>
            <a:ext cx="1200150" cy="390525"/>
          </a:xfrm>
          <a:prstGeom prst="rect">
            <a:avLst/>
          </a:prstGeom>
          <a:noFill/>
        </p:spPr>
      </p:pic>
      <p:sp>
        <p:nvSpPr>
          <p:cNvPr id="19471" name="Rectangle 15"/>
          <p:cNvSpPr>
            <a:spLocks noChangeArrowheads="1"/>
          </p:cNvSpPr>
          <p:nvPr/>
        </p:nvSpPr>
        <p:spPr bwMode="auto">
          <a:xfrm>
            <a:off x="0" y="84772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pic>
        <p:nvPicPr>
          <p:cNvPr id="19474" name="Picture 18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819400" y="1828800"/>
            <a:ext cx="242316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896767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346" y="762000"/>
            <a:ext cx="7765322" cy="5029200"/>
          </a:xfrm>
        </p:spPr>
        <p:txBody>
          <a:bodyPr/>
          <a:lstStyle/>
          <a:p>
            <a:pPr>
              <a:buClr>
                <a:schemeClr val="tx1">
                  <a:lumMod val="95000"/>
                  <a:lumOff val="5000"/>
                </a:schemeClr>
              </a:buClr>
              <a:buFont typeface="Wingdings" panose="05000000000000000000" pitchFamily="2" charset="2"/>
              <a:buChar char="Ø"/>
            </a:pPr>
            <a:r>
              <a:rPr lang="en-US" sz="2400" dirty="0" smtClean="0"/>
              <a:t>High </a:t>
            </a:r>
            <a:r>
              <a:rPr lang="en-US" sz="2400" dirty="0"/>
              <a:t>Pass Filter:1.Gain=1</a:t>
            </a:r>
          </a:p>
          <a:p>
            <a:pPr>
              <a:buNone/>
            </a:pPr>
            <a:r>
              <a:rPr lang="en-US" sz="2400" dirty="0"/>
              <a:t>                               </a:t>
            </a:r>
            <a:r>
              <a:rPr lang="en-US" sz="2400" dirty="0" smtClean="0"/>
              <a:t>  2.Cutoff=10Hz</a:t>
            </a:r>
            <a:endParaRPr lang="en-US" sz="2400" dirty="0"/>
          </a:p>
          <a:p>
            <a:pPr>
              <a:buNone/>
            </a:pPr>
            <a:r>
              <a:rPr lang="en-US" dirty="0" smtClean="0"/>
              <a:t>Assuming C1=C2=C</a:t>
            </a:r>
          </a:p>
          <a:p>
            <a:pPr>
              <a:buNone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469" y="2895600"/>
            <a:ext cx="8601075" cy="3248025"/>
          </a:xfrm>
          <a:prstGeom prst="rect">
            <a:avLst/>
          </a:prstGeom>
        </p:spPr>
      </p:pic>
      <p:pic>
        <p:nvPicPr>
          <p:cNvPr id="4" name="Picture 1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81400" y="1905000"/>
            <a:ext cx="1357313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8433" name="Picture 1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486400" y="1905000"/>
            <a:ext cx="1292679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413960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9913" y="304800"/>
            <a:ext cx="7765321" cy="761999"/>
          </a:xfrm>
        </p:spPr>
        <p:txBody>
          <a:bodyPr/>
          <a:lstStyle/>
          <a:p>
            <a:pPr algn="l"/>
            <a:r>
              <a:rPr lang="en-US" dirty="0" smtClean="0"/>
              <a:t>RECTIFIER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066800"/>
            <a:ext cx="8686800" cy="5013326"/>
          </a:xfrm>
        </p:spPr>
        <p:txBody>
          <a:bodyPr/>
          <a:lstStyle/>
          <a:p>
            <a:pPr>
              <a:buClr>
                <a:schemeClr val="tx1">
                  <a:lumMod val="95000"/>
                  <a:lumOff val="5000"/>
                </a:schemeClr>
              </a:buClr>
              <a:buFont typeface="Wingdings" pitchFamily="2" charset="2"/>
              <a:buChar char="Ø"/>
            </a:pPr>
            <a:r>
              <a:rPr lang="en-US" sz="2400" dirty="0" smtClean="0"/>
              <a:t>EMG signal is in the order of a few </a:t>
            </a:r>
            <a:r>
              <a:rPr lang="en-US" sz="2400" dirty="0" err="1" smtClean="0"/>
              <a:t>milli</a:t>
            </a:r>
            <a:r>
              <a:rPr lang="en-US" sz="2400" dirty="0" smtClean="0"/>
              <a:t> volts</a:t>
            </a:r>
          </a:p>
          <a:p>
            <a:pPr>
              <a:buClr>
                <a:schemeClr val="tx1">
                  <a:lumMod val="95000"/>
                  <a:lumOff val="5000"/>
                </a:schemeClr>
              </a:buClr>
              <a:buFont typeface="Wingdings" pitchFamily="2" charset="2"/>
              <a:buChar char="Ø"/>
            </a:pPr>
            <a:r>
              <a:rPr lang="en-US" sz="2400" dirty="0" smtClean="0"/>
              <a:t>Precision rectifier used to curtail the voltage drop across diodes</a:t>
            </a:r>
          </a:p>
          <a:p>
            <a:pPr>
              <a:buClr>
                <a:schemeClr val="tx1">
                  <a:lumMod val="95000"/>
                  <a:lumOff val="5000"/>
                </a:schemeClr>
              </a:buClr>
              <a:buFont typeface="Wingdings" pitchFamily="2" charset="2"/>
              <a:buChar char="Ø"/>
            </a:pPr>
            <a:r>
              <a:rPr lang="en-US" sz="2400" dirty="0" smtClean="0"/>
              <a:t>Rectifier is build using AD8620</a:t>
            </a:r>
          </a:p>
          <a:p>
            <a:endParaRPr lang="en-US" dirty="0"/>
          </a:p>
        </p:txBody>
      </p:sp>
      <p:pic>
        <p:nvPicPr>
          <p:cNvPr id="5" name="Picture 4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47800" y="3352800"/>
            <a:ext cx="6438149" cy="3260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7" y="457200"/>
            <a:ext cx="7765321" cy="990599"/>
          </a:xfrm>
        </p:spPr>
        <p:txBody>
          <a:bodyPr/>
          <a:lstStyle/>
          <a:p>
            <a:pPr algn="l"/>
            <a:r>
              <a:rPr lang="en-US" dirty="0" smtClean="0"/>
              <a:t>CONTROLLER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346" y="1600200"/>
            <a:ext cx="7765322" cy="4495800"/>
          </a:xfrm>
        </p:spPr>
        <p:txBody>
          <a:bodyPr>
            <a:noAutofit/>
          </a:bodyPr>
          <a:lstStyle/>
          <a:p>
            <a:pPr>
              <a:buClr>
                <a:schemeClr val="tx1">
                  <a:lumMod val="95000"/>
                  <a:lumOff val="5000"/>
                </a:schemeClr>
              </a:buClr>
              <a:buFont typeface="Wingdings" pitchFamily="2" charset="2"/>
              <a:buChar char="Ø"/>
            </a:pPr>
            <a:r>
              <a:rPr lang="en-US" sz="2400" dirty="0" smtClean="0"/>
              <a:t>ATmega32U4 by Atmel (USB series).</a:t>
            </a:r>
          </a:p>
          <a:p>
            <a:pPr>
              <a:buClr>
                <a:schemeClr val="tx1">
                  <a:lumMod val="95000"/>
                  <a:lumOff val="5000"/>
                </a:schemeClr>
              </a:buClr>
              <a:buFont typeface="Wingdings" pitchFamily="2" charset="2"/>
              <a:buChar char="Ø"/>
            </a:pPr>
            <a:r>
              <a:rPr lang="en-US" sz="2400" dirty="0" smtClean="0"/>
              <a:t>No need of a separate programmer. </a:t>
            </a:r>
          </a:p>
          <a:p>
            <a:pPr>
              <a:buClr>
                <a:schemeClr val="tx1">
                  <a:lumMod val="95000"/>
                  <a:lumOff val="5000"/>
                </a:schemeClr>
              </a:buClr>
              <a:buFont typeface="Wingdings" pitchFamily="2" charset="2"/>
              <a:buChar char="Ø"/>
            </a:pPr>
            <a:r>
              <a:rPr lang="en-US" sz="2400" dirty="0" smtClean="0"/>
              <a:t>On-chip ADC (10bit resolution; </a:t>
            </a:r>
            <a:r>
              <a:rPr lang="en-US" sz="2400" dirty="0" err="1" smtClean="0"/>
              <a:t>Vref</a:t>
            </a:r>
            <a:r>
              <a:rPr lang="en-US" sz="2400" dirty="0" smtClean="0"/>
              <a:t>=2.56V).</a:t>
            </a:r>
          </a:p>
          <a:p>
            <a:pPr>
              <a:buClr>
                <a:schemeClr val="tx1">
                  <a:lumMod val="95000"/>
                  <a:lumOff val="5000"/>
                </a:schemeClr>
              </a:buClr>
              <a:buFont typeface="Wingdings" pitchFamily="2" charset="2"/>
              <a:buChar char="Ø"/>
            </a:pPr>
            <a:r>
              <a:rPr lang="en-US" sz="2400" dirty="0" smtClean="0"/>
              <a:t>12 channel ADC: Multiple inputs handled</a:t>
            </a:r>
          </a:p>
          <a:p>
            <a:pPr>
              <a:buClr>
                <a:schemeClr val="tx1">
                  <a:lumMod val="95000"/>
                  <a:lumOff val="5000"/>
                </a:schemeClr>
              </a:buClr>
              <a:buFont typeface="Wingdings" pitchFamily="2" charset="2"/>
              <a:buChar char="Ø"/>
            </a:pPr>
            <a:r>
              <a:rPr lang="en-US" sz="2400" dirty="0" smtClean="0"/>
              <a:t>PWM signal for the servo motor.</a:t>
            </a:r>
          </a:p>
          <a:p>
            <a:pPr>
              <a:buClr>
                <a:schemeClr val="tx1">
                  <a:lumMod val="95000"/>
                  <a:lumOff val="5000"/>
                </a:schemeClr>
              </a:buClr>
              <a:buFont typeface="Wingdings" pitchFamily="2" charset="2"/>
              <a:buChar char="Ø"/>
            </a:pPr>
            <a:r>
              <a:rPr lang="en-US" sz="2400" dirty="0" smtClean="0"/>
              <a:t>Serial Transmission for computer interface.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7" y="209550"/>
            <a:ext cx="7765321" cy="838199"/>
          </a:xfrm>
        </p:spPr>
        <p:txBody>
          <a:bodyPr/>
          <a:lstStyle/>
          <a:p>
            <a:pPr algn="l"/>
            <a:r>
              <a:rPr lang="en-US" dirty="0" smtClean="0"/>
              <a:t>SERVO MOTOR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346" y="1047749"/>
            <a:ext cx="7765322" cy="4743451"/>
          </a:xfrm>
        </p:spPr>
        <p:txBody>
          <a:bodyPr>
            <a:normAutofit/>
          </a:bodyPr>
          <a:lstStyle/>
          <a:p>
            <a:pPr>
              <a:buClr>
                <a:schemeClr val="tx1">
                  <a:lumMod val="95000"/>
                  <a:lumOff val="5000"/>
                </a:schemeClr>
              </a:buClr>
              <a:buFont typeface="Wingdings" pitchFamily="2" charset="2"/>
              <a:buChar char="Ø"/>
            </a:pPr>
            <a:r>
              <a:rPr lang="en-US" sz="2400" dirty="0" smtClean="0"/>
              <a:t>VS-11 servo by Vigor Precision is used.</a:t>
            </a:r>
          </a:p>
          <a:p>
            <a:pPr>
              <a:buClr>
                <a:schemeClr val="tx1">
                  <a:lumMod val="95000"/>
                  <a:lumOff val="5000"/>
                </a:schemeClr>
              </a:buClr>
              <a:buFont typeface="Wingdings" pitchFamily="2" charset="2"/>
              <a:buChar char="Ø"/>
            </a:pPr>
            <a:r>
              <a:rPr lang="en-US" sz="2400" dirty="0" smtClean="0"/>
              <a:t>High Torque Servo (15 to 19 kg-cm torque).</a:t>
            </a:r>
          </a:p>
          <a:p>
            <a:pPr>
              <a:buClr>
                <a:schemeClr val="tx1">
                  <a:lumMod val="95000"/>
                  <a:lumOff val="5000"/>
                </a:schemeClr>
              </a:buClr>
              <a:buFont typeface="Wingdings" pitchFamily="2" charset="2"/>
              <a:buChar char="Ø"/>
            </a:pPr>
            <a:r>
              <a:rPr lang="en-US" sz="2400" dirty="0"/>
              <a:t>PWM signal decides the angle of rotation.</a:t>
            </a:r>
          </a:p>
          <a:p>
            <a:pPr>
              <a:buClr>
                <a:schemeClr val="tx1">
                  <a:lumMod val="95000"/>
                  <a:lumOff val="5000"/>
                </a:schemeClr>
              </a:buClr>
              <a:buFont typeface="Wingdings" pitchFamily="2" charset="2"/>
              <a:buChar char="Ø"/>
            </a:pPr>
            <a:r>
              <a:rPr lang="en-US" sz="2400" dirty="0" smtClean="0"/>
              <a:t>3 wire connection: power, ground, and control </a:t>
            </a:r>
          </a:p>
          <a:p>
            <a:pPr>
              <a:buClr>
                <a:schemeClr val="tx1">
                  <a:lumMod val="95000"/>
                  <a:lumOff val="5000"/>
                </a:schemeClr>
              </a:buClr>
              <a:buFont typeface="Wingdings" pitchFamily="2" charset="2"/>
              <a:buChar char="Ø"/>
            </a:pPr>
            <a:r>
              <a:rPr lang="en-US" sz="2400" dirty="0" smtClean="0"/>
              <a:t>Metal Gears and own drive electronics that draws the required current.</a:t>
            </a:r>
            <a:endParaRPr lang="en-US" sz="2400" dirty="0"/>
          </a:p>
        </p:txBody>
      </p:sp>
      <p:pic>
        <p:nvPicPr>
          <p:cNvPr id="3993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34000" y="3962400"/>
            <a:ext cx="2647950" cy="2647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3071" y="381000"/>
            <a:ext cx="7765321" cy="685799"/>
          </a:xfrm>
        </p:spPr>
        <p:txBody>
          <a:bodyPr/>
          <a:lstStyle/>
          <a:p>
            <a:pPr algn="l"/>
            <a:r>
              <a:rPr lang="en-US" dirty="0" smtClean="0"/>
              <a:t>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3070" y="990600"/>
            <a:ext cx="7765322" cy="5638800"/>
          </a:xfrm>
        </p:spPr>
        <p:txBody>
          <a:bodyPr>
            <a:normAutofit fontScale="77500" lnSpcReduction="20000"/>
          </a:bodyPr>
          <a:lstStyle/>
          <a:p>
            <a:endParaRPr lang="en-US" dirty="0" smtClean="0"/>
          </a:p>
          <a:p>
            <a:pPr marL="0" indent="0">
              <a:buNone/>
            </a:pPr>
            <a:r>
              <a:rPr lang="en-US" sz="2400" dirty="0" smtClean="0"/>
              <a:t>1. Start. </a:t>
            </a:r>
          </a:p>
          <a:p>
            <a:pPr marL="0" indent="0">
              <a:buNone/>
            </a:pPr>
            <a:r>
              <a:rPr lang="en-US" sz="2400" dirty="0" smtClean="0"/>
              <a:t>2. Initialize ADC, timer for PWM and USART settings. </a:t>
            </a:r>
          </a:p>
          <a:p>
            <a:pPr marL="0" indent="0">
              <a:buNone/>
            </a:pPr>
            <a:r>
              <a:rPr lang="en-US" sz="2400" dirty="0" smtClean="0"/>
              <a:t>3. Set a specified number of iterations (n) corresponding to a limited time interval. </a:t>
            </a:r>
          </a:p>
          <a:p>
            <a:pPr marL="0" indent="0">
              <a:buNone/>
            </a:pPr>
            <a:r>
              <a:rPr lang="en-US" sz="2400" dirty="0" smtClean="0"/>
              <a:t>4. Take ADC values continuously for the number of iterations (n). </a:t>
            </a:r>
          </a:p>
          <a:p>
            <a:pPr marL="0" indent="0">
              <a:buNone/>
            </a:pPr>
            <a:r>
              <a:rPr lang="en-US" sz="2400" dirty="0" smtClean="0"/>
              <a:t>5. Calculate the maximum ADC value which represents the peak EMG signal value in the time duration. </a:t>
            </a:r>
          </a:p>
          <a:p>
            <a:pPr marL="0" indent="0">
              <a:buNone/>
            </a:pPr>
            <a:r>
              <a:rPr lang="en-US" sz="2400" dirty="0" smtClean="0"/>
              <a:t>6. Compare the maximum ADC value with the threshold ranges and find out the PWM value to be set. </a:t>
            </a:r>
          </a:p>
          <a:p>
            <a:pPr marL="0" indent="0">
              <a:buNone/>
            </a:pPr>
            <a:r>
              <a:rPr lang="en-US" sz="2400" dirty="0" smtClean="0"/>
              <a:t>7. Set the output compare register (</a:t>
            </a:r>
            <a:r>
              <a:rPr lang="en-US" sz="2400" dirty="0" err="1" smtClean="0"/>
              <a:t>OCRn</a:t>
            </a:r>
            <a:r>
              <a:rPr lang="en-US" sz="2400" dirty="0" smtClean="0"/>
              <a:t>) to set the appropriate PWM value and hence the angle of the servo motor. </a:t>
            </a:r>
          </a:p>
          <a:p>
            <a:pPr marL="0" indent="0">
              <a:buNone/>
            </a:pPr>
            <a:r>
              <a:rPr lang="en-US" sz="2400" dirty="0" smtClean="0"/>
              <a:t>8. Send the collected ADC values through USART for the LabVIEW display. </a:t>
            </a:r>
          </a:p>
          <a:p>
            <a:pPr marL="0" indent="0">
              <a:buNone/>
            </a:pPr>
            <a:r>
              <a:rPr lang="en-US" sz="2400" dirty="0" smtClean="0"/>
              <a:t>9. Go to step 3. 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7" y="609601"/>
            <a:ext cx="7765321" cy="914399"/>
          </a:xfrm>
        </p:spPr>
        <p:txBody>
          <a:bodyPr/>
          <a:lstStyle/>
          <a:p>
            <a:pPr algn="l"/>
            <a:r>
              <a:rPr lang="en-US" dirty="0" err="1" smtClean="0"/>
              <a:t>Labview</a:t>
            </a:r>
            <a:r>
              <a:rPr lang="en-US" dirty="0" smtClean="0"/>
              <a:t> : BLOCK Diagram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371600"/>
            <a:ext cx="8969319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6" y="350079"/>
            <a:ext cx="7765321" cy="1326321"/>
          </a:xfrm>
        </p:spPr>
        <p:txBody>
          <a:bodyPr/>
          <a:lstStyle/>
          <a:p>
            <a:r>
              <a:rPr lang="en-US" dirty="0" err="1" smtClean="0"/>
              <a:t>Labview</a:t>
            </a:r>
            <a:r>
              <a:rPr lang="en-US" dirty="0" smtClean="0"/>
              <a:t> :Control Panel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307" y="1676400"/>
            <a:ext cx="81534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006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The System</a:t>
            </a:r>
            <a:endParaRPr lang="en-US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9169" y="2614939"/>
            <a:ext cx="2105025" cy="194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606" y="2614939"/>
            <a:ext cx="3333750" cy="150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071" y="5036343"/>
            <a:ext cx="3276600" cy="164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5105399"/>
            <a:ext cx="2738964" cy="1509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922229"/>
            <a:ext cx="2238375" cy="148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18538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6" y="381000"/>
            <a:ext cx="7765321" cy="990599"/>
          </a:xfrm>
        </p:spPr>
        <p:txBody>
          <a:bodyPr/>
          <a:lstStyle/>
          <a:p>
            <a:pPr algn="l"/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3070" y="1367050"/>
            <a:ext cx="7765322" cy="3695136"/>
          </a:xfrm>
        </p:spPr>
        <p:txBody>
          <a:bodyPr/>
          <a:lstStyle/>
          <a:p>
            <a:pPr>
              <a:buClr>
                <a:schemeClr val="tx1">
                  <a:lumMod val="95000"/>
                  <a:lumOff val="5000"/>
                </a:schemeClr>
              </a:buClr>
              <a:buFont typeface="Wingdings" pitchFamily="2" charset="2"/>
              <a:buChar char="Ø"/>
            </a:pPr>
            <a:r>
              <a:rPr lang="en-US" sz="2400" dirty="0" smtClean="0"/>
              <a:t>Muscle contraction and relaxation is controlled by the central nervous system</a:t>
            </a:r>
          </a:p>
          <a:p>
            <a:pPr>
              <a:buClr>
                <a:schemeClr val="tx1">
                  <a:lumMod val="95000"/>
                  <a:lumOff val="5000"/>
                </a:schemeClr>
              </a:buClr>
              <a:buFont typeface="Wingdings" pitchFamily="2" charset="2"/>
              <a:buChar char="Ø"/>
            </a:pPr>
            <a:r>
              <a:rPr lang="en-US" sz="2400" dirty="0" smtClean="0"/>
              <a:t>EMG signals are the electrical muscle responses to the control signal sent by the brain to initiate the muscle activity </a:t>
            </a:r>
          </a:p>
          <a:p>
            <a:pPr>
              <a:buClr>
                <a:schemeClr val="tx1">
                  <a:lumMod val="95000"/>
                  <a:lumOff val="5000"/>
                </a:schemeClr>
              </a:buClr>
              <a:buFont typeface="Wingdings" pitchFamily="2" charset="2"/>
              <a:buChar char="Ø"/>
            </a:pPr>
            <a:endParaRPr lang="en-US" dirty="0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3810000"/>
            <a:ext cx="3798623" cy="284896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PERFORMANCE </a:t>
            </a:r>
            <a:endParaRPr lang="en-US" dirty="0"/>
          </a:p>
        </p:txBody>
      </p:sp>
      <p:pic>
        <p:nvPicPr>
          <p:cNvPr id="6145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8163" y="1976438"/>
            <a:ext cx="8067675" cy="3281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RESULTS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0" y="2514600"/>
            <a:ext cx="3528428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953000" y="2514600"/>
            <a:ext cx="3590467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Right Arrow 5"/>
          <p:cNvSpPr/>
          <p:nvPr/>
        </p:nvSpPr>
        <p:spPr>
          <a:xfrm>
            <a:off x="4038600" y="3733800"/>
            <a:ext cx="7620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703" y="136837"/>
            <a:ext cx="983371" cy="1116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ounded Rectangle 7"/>
          <p:cNvSpPr/>
          <p:nvPr/>
        </p:nvSpPr>
        <p:spPr>
          <a:xfrm>
            <a:off x="302803" y="1697044"/>
            <a:ext cx="2530452" cy="1808156"/>
          </a:xfrm>
          <a:prstGeom prst="roundRect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Analog Extraction </a:t>
            </a:r>
          </a:p>
          <a:p>
            <a:pPr algn="ctr"/>
            <a:r>
              <a:rPr lang="en-US" dirty="0" smtClean="0">
                <a:solidFill>
                  <a:prstClr val="white"/>
                </a:solidFill>
              </a:rPr>
              <a:t>And</a:t>
            </a:r>
          </a:p>
          <a:p>
            <a:pPr algn="ctr"/>
            <a:r>
              <a:rPr lang="en-US" dirty="0" smtClean="0">
                <a:solidFill>
                  <a:prstClr val="white"/>
                </a:solidFill>
              </a:rPr>
              <a:t> </a:t>
            </a:r>
            <a:r>
              <a:rPr lang="en-US" dirty="0">
                <a:solidFill>
                  <a:prstClr val="white"/>
                </a:solidFill>
              </a:rPr>
              <a:t>C</a:t>
            </a:r>
            <a:r>
              <a:rPr lang="en-US" dirty="0" smtClean="0">
                <a:solidFill>
                  <a:prstClr val="white"/>
                </a:solidFill>
              </a:rPr>
              <a:t>onditioning  Circuit.</a:t>
            </a:r>
            <a:endParaRPr lang="en-US" dirty="0">
              <a:solidFill>
                <a:prstClr val="white"/>
              </a:solidFill>
            </a:endParaRPr>
          </a:p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0" name="Right Arrow 9"/>
          <p:cNvSpPr/>
          <p:nvPr/>
        </p:nvSpPr>
        <p:spPr>
          <a:xfrm rot="5400000">
            <a:off x="1405989" y="1268420"/>
            <a:ext cx="304799" cy="247650"/>
          </a:xfrm>
          <a:prstGeom prst="rightArrow">
            <a:avLst/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r">
              <a:defRPr/>
            </a:pPr>
            <a:endParaRPr lang="en-US" kern="0" dirty="0" smtClea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032" y="4114800"/>
            <a:ext cx="2583223" cy="25832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ight Arrow 12"/>
          <p:cNvSpPr/>
          <p:nvPr/>
        </p:nvSpPr>
        <p:spPr>
          <a:xfrm rot="5400000">
            <a:off x="1384959" y="3686175"/>
            <a:ext cx="304799" cy="247650"/>
          </a:xfrm>
          <a:prstGeom prst="rightArrow">
            <a:avLst/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r">
              <a:defRPr/>
            </a:pPr>
            <a:endParaRPr lang="en-US" kern="0" dirty="0" smtClean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4" name="Right Arrow 13"/>
          <p:cNvSpPr/>
          <p:nvPr/>
        </p:nvSpPr>
        <p:spPr>
          <a:xfrm>
            <a:off x="2867892" y="5297413"/>
            <a:ext cx="304800" cy="195263"/>
          </a:xfrm>
          <a:prstGeom prst="rightArrow">
            <a:avLst/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kern="0" smtClean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3616036" y="5014044"/>
            <a:ext cx="838200" cy="762000"/>
          </a:xfrm>
          <a:prstGeom prst="roundRect">
            <a:avLst/>
          </a:prstGeom>
          <a:solidFill>
            <a:schemeClr val="tx1"/>
          </a:solidFill>
          <a:ln>
            <a:solidFill>
              <a:schemeClr val="tx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black"/>
                </a:solidFill>
              </a:rPr>
              <a:t>ADC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4454236" y="4724399"/>
            <a:ext cx="3642014" cy="1600201"/>
          </a:xfrm>
          <a:prstGeom prst="roundRect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Microcontroller</a:t>
            </a:r>
          </a:p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5812415" y="3962400"/>
            <a:ext cx="838200" cy="762000"/>
          </a:xfrm>
          <a:prstGeom prst="roundRect">
            <a:avLst/>
          </a:prstGeom>
          <a:solidFill>
            <a:schemeClr val="tx1"/>
          </a:solidFill>
          <a:ln>
            <a:solidFill>
              <a:schemeClr val="tx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black"/>
                </a:solidFill>
              </a:rPr>
              <a:t>PWM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8" name="Right Arrow 17"/>
          <p:cNvSpPr/>
          <p:nvPr/>
        </p:nvSpPr>
        <p:spPr>
          <a:xfrm rot="16200000">
            <a:off x="6092502" y="3560983"/>
            <a:ext cx="311796" cy="255442"/>
          </a:xfrm>
          <a:prstGeom prst="rightArrow">
            <a:avLst/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r">
              <a:defRPr/>
            </a:pPr>
            <a:endParaRPr lang="en-US" kern="0" dirty="0" smtClea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0615" y="3453602"/>
            <a:ext cx="1847850" cy="5225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Rounded Rectangle 19"/>
          <p:cNvSpPr/>
          <p:nvPr/>
        </p:nvSpPr>
        <p:spPr>
          <a:xfrm>
            <a:off x="5498523" y="2216965"/>
            <a:ext cx="1499754" cy="1156376"/>
          </a:xfrm>
          <a:prstGeom prst="roundRect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Servo</a:t>
            </a:r>
          </a:p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21" name="Content Placeholder 7"/>
          <p:cNvPicPr>
            <a:picLocks noGrp="1" noChangeAspect="1"/>
          </p:cNvPicPr>
          <p:nvPr>
            <p:ph idx="1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59474">
            <a:off x="6177628" y="380936"/>
            <a:ext cx="2809777" cy="1252701"/>
          </a:xfr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9744" y="695268"/>
            <a:ext cx="772505" cy="769913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9981" y="2293844"/>
            <a:ext cx="1588510" cy="10026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24608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500"/>
                            </p:stCondLst>
                            <p:childTnLst>
                              <p:par>
                                <p:cTn id="4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500"/>
                            </p:stCondLst>
                            <p:childTnLst>
                              <p:par>
                                <p:cTn id="5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10800000">
                                      <p:cBhvr>
                                        <p:cTn id="5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8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5400000">
                                      <p:cBhvr>
                                        <p:cTn id="5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20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Working</a:t>
            </a:r>
            <a:endParaRPr lang="en-US" dirty="0"/>
          </a:p>
        </p:txBody>
      </p:sp>
      <p:pic>
        <p:nvPicPr>
          <p:cNvPr id="6" name="emg_new.wm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30388" y="2095500"/>
            <a:ext cx="5475287" cy="3695700"/>
          </a:xfrm>
        </p:spPr>
      </p:pic>
    </p:spTree>
    <p:extLst>
      <p:ext uri="{BB962C8B-B14F-4D97-AF65-F5344CB8AC3E}">
        <p14:creationId xmlns:p14="http://schemas.microsoft.com/office/powerpoint/2010/main" val="3482098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APPLICATIONS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6" y="304800"/>
            <a:ext cx="7765321" cy="860988"/>
          </a:xfrm>
        </p:spPr>
        <p:txBody>
          <a:bodyPr>
            <a:normAutofit/>
          </a:bodyPr>
          <a:lstStyle/>
          <a:p>
            <a:pPr algn="l"/>
            <a:r>
              <a:rPr lang="en-US" sz="3000" dirty="0" smtClean="0"/>
              <a:t>MEDICAL ANALYSIS AND RESEARCH</a:t>
            </a:r>
            <a:endParaRPr lang="en-US" sz="3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346" y="1295400"/>
            <a:ext cx="7765322" cy="4495800"/>
          </a:xfrm>
        </p:spPr>
        <p:txBody>
          <a:bodyPr>
            <a:normAutofit/>
          </a:bodyPr>
          <a:lstStyle/>
          <a:p>
            <a:pPr>
              <a:buClr>
                <a:schemeClr val="tx1">
                  <a:lumMod val="95000"/>
                  <a:lumOff val="5000"/>
                </a:schemeClr>
              </a:buClr>
              <a:buFont typeface="Wingdings" pitchFamily="2" charset="2"/>
              <a:buChar char="Ø"/>
            </a:pPr>
            <a:r>
              <a:rPr lang="en-US" sz="2400" dirty="0" smtClean="0"/>
              <a:t>Study the disorders and abnormalities related </a:t>
            </a:r>
          </a:p>
          <a:p>
            <a:pPr marL="0" indent="0">
              <a:buNone/>
            </a:pPr>
            <a:r>
              <a:rPr lang="en-US" sz="2400" dirty="0" smtClean="0"/>
              <a:t>   to muscle movement</a:t>
            </a:r>
          </a:p>
          <a:p>
            <a:pPr>
              <a:buClr>
                <a:schemeClr val="tx1">
                  <a:lumMod val="95000"/>
                  <a:lumOff val="5000"/>
                </a:schemeClr>
              </a:buClr>
              <a:buFont typeface="Wingdings" pitchFamily="2" charset="2"/>
              <a:buChar char="Ø"/>
            </a:pPr>
            <a:r>
              <a:rPr lang="en-US" sz="2400" dirty="0" smtClean="0"/>
              <a:t>Real time muscle activity analysis as well as stored portable analysis can be implemented</a:t>
            </a:r>
          </a:p>
          <a:p>
            <a:endParaRPr lang="en-US" sz="2400" dirty="0" smtClean="0"/>
          </a:p>
          <a:p>
            <a:endParaRPr lang="en-US" sz="2400" dirty="0"/>
          </a:p>
        </p:txBody>
      </p:sp>
      <p:pic>
        <p:nvPicPr>
          <p:cNvPr id="7" name="Picture 6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90600" y="3429000"/>
            <a:ext cx="2733040" cy="2987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4708" y="3428999"/>
            <a:ext cx="3374039" cy="29876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7" y="381000"/>
            <a:ext cx="7765321" cy="838199"/>
          </a:xfrm>
        </p:spPr>
        <p:txBody>
          <a:bodyPr/>
          <a:lstStyle/>
          <a:p>
            <a:pPr algn="l"/>
            <a:r>
              <a:rPr lang="en-US" dirty="0" smtClean="0"/>
              <a:t>MUSCLE REHABILITATION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346" y="1219199"/>
            <a:ext cx="7765322" cy="4572001"/>
          </a:xfrm>
        </p:spPr>
        <p:txBody>
          <a:bodyPr>
            <a:normAutofit/>
          </a:bodyPr>
          <a:lstStyle/>
          <a:p>
            <a:pPr>
              <a:buClr>
                <a:schemeClr val="tx1">
                  <a:lumMod val="95000"/>
                  <a:lumOff val="5000"/>
                </a:schemeClr>
              </a:buClr>
              <a:buFont typeface="Wingdings" pitchFamily="2" charset="2"/>
              <a:buChar char="Ø"/>
            </a:pPr>
            <a:r>
              <a:rPr lang="en-US" sz="2400" dirty="0" smtClean="0"/>
              <a:t>Provide support and muscle movement force for helping patients recovering from a muscle injury or any other muscle disorder. </a:t>
            </a:r>
          </a:p>
          <a:p>
            <a:pPr>
              <a:buClr>
                <a:schemeClr val="tx1">
                  <a:lumMod val="95000"/>
                  <a:lumOff val="5000"/>
                </a:schemeClr>
              </a:buClr>
              <a:buFont typeface="Wingdings" pitchFamily="2" charset="2"/>
              <a:buChar char="Ø"/>
            </a:pPr>
            <a:endParaRPr lang="en-US" sz="2400" dirty="0"/>
          </a:p>
        </p:txBody>
      </p:sp>
      <p:pic>
        <p:nvPicPr>
          <p:cNvPr id="4" name="Picture 3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3048000"/>
            <a:ext cx="3901350" cy="2943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495800" y="3048000"/>
            <a:ext cx="4429350" cy="28888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7" y="609601"/>
            <a:ext cx="7765321" cy="761999"/>
          </a:xfrm>
        </p:spPr>
        <p:txBody>
          <a:bodyPr/>
          <a:lstStyle/>
          <a:p>
            <a:pPr algn="l"/>
            <a:r>
              <a:rPr lang="en-US" dirty="0" smtClean="0"/>
              <a:t>SPORTS SCIENCE RESEARCH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346" y="1524000"/>
            <a:ext cx="7765322" cy="4267200"/>
          </a:xfrm>
        </p:spPr>
        <p:txBody>
          <a:bodyPr>
            <a:normAutofit/>
          </a:bodyPr>
          <a:lstStyle/>
          <a:p>
            <a:pPr>
              <a:buClr>
                <a:schemeClr val="tx1">
                  <a:lumMod val="95000"/>
                  <a:lumOff val="5000"/>
                </a:schemeClr>
              </a:buClr>
              <a:buFont typeface="Wingdings" pitchFamily="2" charset="2"/>
              <a:buChar char="Ø"/>
            </a:pPr>
            <a:r>
              <a:rPr lang="en-US" sz="2400" dirty="0" smtClean="0"/>
              <a:t>Study various muscle activities related to any specific sport to procure an optimum muscle response</a:t>
            </a:r>
            <a:endParaRPr lang="en-US" sz="2400" dirty="0"/>
          </a:p>
        </p:txBody>
      </p:sp>
      <p:pic>
        <p:nvPicPr>
          <p:cNvPr id="4" name="Picture 3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724284" y="2971800"/>
            <a:ext cx="3687445" cy="31832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Computer human interface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Interface muscle activity to various computer applications such as games, moving a cursor, clicking icons and a lot more.</a:t>
            </a:r>
          </a:p>
          <a:p>
            <a:pPr marL="0" indent="0">
              <a:buNone/>
            </a:pP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895600"/>
            <a:ext cx="7862360" cy="3473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335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Ergonomic Support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By adding high power motors, high strength mechanical assembly and robust sensors ergonomic support skeletons can be developed which find use in industrial and military domain.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2484" y="3231714"/>
            <a:ext cx="2338341" cy="3276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800" y="3231714"/>
            <a:ext cx="2257425" cy="3276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73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533400"/>
            <a:ext cx="8686800" cy="5546725"/>
          </a:xfrm>
        </p:spPr>
        <p:txBody>
          <a:bodyPr/>
          <a:lstStyle/>
          <a:p>
            <a:pPr>
              <a:buClr>
                <a:schemeClr val="tx1">
                  <a:lumMod val="95000"/>
                </a:schemeClr>
              </a:buClr>
              <a:buFont typeface="Wingdings" pitchFamily="2" charset="2"/>
              <a:buChar char="Ø"/>
            </a:pPr>
            <a:r>
              <a:rPr lang="en-US" sz="2400" dirty="0" smtClean="0"/>
              <a:t>The EMG signal is a complicated signal and by its nature is purely random which means one raw recording burst cannot be precisely reproduced next time. </a:t>
            </a:r>
          </a:p>
          <a:p>
            <a:pPr>
              <a:buClr>
                <a:schemeClr val="tx1"/>
              </a:buClr>
              <a:buFont typeface="Wingdings" pitchFamily="2" charset="2"/>
              <a:buChar char="Ø"/>
            </a:pPr>
            <a:r>
              <a:rPr lang="en-US" sz="2400" dirty="0" smtClean="0"/>
              <a:t>Electromyography (EMG)  is a technique for evaluating &amp; recording the electrical activity produced by skeletal muscles</a:t>
            </a:r>
          </a:p>
          <a:p>
            <a:pPr>
              <a:buClr>
                <a:schemeClr val="bg2">
                  <a:lumMod val="25000"/>
                </a:schemeClr>
              </a:buClr>
              <a:buFont typeface="Wingdings" pitchFamily="2" charset="2"/>
              <a:buChar char="Ø"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3390887"/>
            <a:ext cx="4419600" cy="266649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7" y="609601"/>
            <a:ext cx="7765321" cy="761999"/>
          </a:xfrm>
        </p:spPr>
        <p:txBody>
          <a:bodyPr/>
          <a:lstStyle/>
          <a:p>
            <a:pPr algn="l"/>
            <a:r>
              <a:rPr lang="en-US" dirty="0" smtClean="0"/>
              <a:t>FUTURE SCOPE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346" y="1371600"/>
            <a:ext cx="7765322" cy="5029200"/>
          </a:xfrm>
        </p:spPr>
        <p:txBody>
          <a:bodyPr>
            <a:normAutofit fontScale="92500" lnSpcReduction="20000"/>
          </a:bodyPr>
          <a:lstStyle/>
          <a:p>
            <a:pPr lvl="0">
              <a:buFont typeface="Wingdings" panose="05000000000000000000" pitchFamily="2" charset="2"/>
              <a:buChar char="Ø"/>
            </a:pPr>
            <a:r>
              <a:rPr lang="en-US" sz="2400" dirty="0">
                <a:effectLst/>
              </a:rPr>
              <a:t>The system can be expanded to cover entire body movement</a:t>
            </a:r>
            <a:r>
              <a:rPr lang="en-US" sz="2400" dirty="0" smtClean="0">
                <a:effectLst/>
              </a:rPr>
              <a:t>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 err="1">
                <a:effectLst/>
              </a:rPr>
              <a:t>Nano</a:t>
            </a:r>
            <a:r>
              <a:rPr lang="en-US" sz="2400" dirty="0">
                <a:effectLst/>
              </a:rPr>
              <a:t> motors can be incorporated as they are more compact </a:t>
            </a:r>
          </a:p>
          <a:p>
            <a:pPr>
              <a:buClr>
                <a:schemeClr val="tx1">
                  <a:lumMod val="95000"/>
                  <a:lumOff val="5000"/>
                </a:schemeClr>
              </a:buClr>
              <a:buFont typeface="Wingdings" panose="05000000000000000000" pitchFamily="2" charset="2"/>
              <a:buChar char="Ø"/>
            </a:pPr>
            <a:r>
              <a:rPr lang="en-US" sz="2400" dirty="0" smtClean="0"/>
              <a:t>Can be made robust to assist the elderly and for ergonomic applications.</a:t>
            </a:r>
          </a:p>
          <a:p>
            <a:pPr>
              <a:buClr>
                <a:schemeClr val="tx1">
                  <a:lumMod val="95000"/>
                  <a:lumOff val="5000"/>
                </a:schemeClr>
              </a:buClr>
              <a:buFont typeface="Wingdings" panose="05000000000000000000" pitchFamily="2" charset="2"/>
              <a:buChar char="Ø"/>
            </a:pPr>
            <a:r>
              <a:rPr lang="en-US" sz="2400" dirty="0">
                <a:effectLst/>
              </a:rPr>
              <a:t>Precise and accurate active sensors can be used for total noise cancellation</a:t>
            </a:r>
            <a:r>
              <a:rPr lang="en-US" sz="2400" dirty="0" smtClean="0">
                <a:effectLst/>
              </a:rPr>
              <a:t>.</a:t>
            </a:r>
          </a:p>
          <a:p>
            <a:pPr>
              <a:buClr>
                <a:schemeClr val="tx1">
                  <a:lumMod val="95000"/>
                  <a:lumOff val="5000"/>
                </a:schemeClr>
              </a:buClr>
              <a:buFont typeface="Wingdings" panose="05000000000000000000" pitchFamily="2" charset="2"/>
              <a:buChar char="Ø"/>
            </a:pPr>
            <a:r>
              <a:rPr lang="en-US" sz="2400" dirty="0"/>
              <a:t>Help  maintain proper muscle motion in case of hemiplegia.</a:t>
            </a:r>
            <a:endParaRPr lang="en-US" sz="2400" dirty="0">
              <a:effectLst/>
            </a:endParaRPr>
          </a:p>
          <a:p>
            <a:pPr lvl="0">
              <a:buClr>
                <a:schemeClr val="tx1">
                  <a:lumMod val="95000"/>
                  <a:lumOff val="5000"/>
                </a:schemeClr>
              </a:buClr>
              <a:buFont typeface="Wingdings" panose="05000000000000000000" pitchFamily="2" charset="2"/>
              <a:buChar char="Ø"/>
            </a:pPr>
            <a:r>
              <a:rPr lang="en-US" sz="2400" dirty="0" smtClean="0">
                <a:effectLst/>
              </a:rPr>
              <a:t>Mobile </a:t>
            </a:r>
            <a:r>
              <a:rPr lang="en-US" sz="2400" dirty="0">
                <a:effectLst/>
              </a:rPr>
              <a:t>application can be developed for ‘on the go’ monitoring of EMG. </a:t>
            </a:r>
          </a:p>
        </p:txBody>
      </p:sp>
    </p:spTree>
    <p:extLst>
      <p:ext uri="{BB962C8B-B14F-4D97-AF65-F5344CB8AC3E}">
        <p14:creationId xmlns:p14="http://schemas.microsoft.com/office/powerpoint/2010/main" val="1416869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7" y="374177"/>
            <a:ext cx="7765321" cy="616424"/>
          </a:xfrm>
        </p:spPr>
        <p:txBody>
          <a:bodyPr/>
          <a:lstStyle/>
          <a:p>
            <a:pPr algn="l"/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0562" y="990601"/>
            <a:ext cx="7765322" cy="5257800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US" sz="1600" dirty="0" smtClean="0"/>
              <a:t>[1] ‘The ABC of EMG’, A practical introduction to Kinesiological Electromyography, Peter </a:t>
            </a:r>
            <a:r>
              <a:rPr lang="en-US" sz="1600" dirty="0" err="1" smtClean="0"/>
              <a:t>Konrad</a:t>
            </a:r>
            <a:r>
              <a:rPr lang="en-US" sz="1600" dirty="0" smtClean="0"/>
              <a:t>. </a:t>
            </a:r>
          </a:p>
          <a:p>
            <a:pPr>
              <a:buNone/>
            </a:pPr>
            <a:r>
              <a:rPr lang="en-US" sz="1600" dirty="0" smtClean="0"/>
              <a:t>[2] ‘Techniques of EMG signal analysis: detection, processing, classification and Applications’, M. B. Reaz,1* M. S. Hussain1 and F. Mohd-Yasin1. </a:t>
            </a:r>
          </a:p>
          <a:p>
            <a:pPr>
              <a:buNone/>
            </a:pPr>
            <a:r>
              <a:rPr lang="en-US" sz="1600" dirty="0" smtClean="0"/>
              <a:t>[3] ‘Surface Electromyography’ –Carlo </a:t>
            </a:r>
            <a:r>
              <a:rPr lang="en-US" sz="1600" dirty="0" err="1" smtClean="0"/>
              <a:t>J.De</a:t>
            </a:r>
            <a:r>
              <a:rPr lang="en-US" sz="1600" dirty="0" smtClean="0"/>
              <a:t> Luca, </a:t>
            </a:r>
            <a:r>
              <a:rPr lang="en-US" sz="1600" dirty="0" err="1" smtClean="0"/>
              <a:t>Delsys</a:t>
            </a:r>
            <a:r>
              <a:rPr lang="en-US" sz="1600" dirty="0" smtClean="0"/>
              <a:t>. </a:t>
            </a:r>
          </a:p>
          <a:p>
            <a:pPr>
              <a:buNone/>
            </a:pPr>
            <a:r>
              <a:rPr lang="en-US" sz="1600" dirty="0" smtClean="0"/>
              <a:t>[4] ‘Important Factors in Surface EMG Measurement’- Dr. Scott Day, Bortec Biomedical. </a:t>
            </a:r>
          </a:p>
          <a:p>
            <a:pPr>
              <a:buNone/>
            </a:pPr>
            <a:r>
              <a:rPr lang="en-US" sz="1600" dirty="0" smtClean="0"/>
              <a:t>[5] ‘A </a:t>
            </a:r>
            <a:r>
              <a:rPr lang="en-US" sz="1600" dirty="0" err="1" smtClean="0"/>
              <a:t>Myosignal</a:t>
            </a:r>
            <a:r>
              <a:rPr lang="en-US" sz="1600" dirty="0" smtClean="0"/>
              <a:t> -Based Powered Exoskeleton System’, IEEE Transactions on systems, MAN, and cybernetics—Part A: Systems and Humans, Vol. 31, No. 3, May 2001. </a:t>
            </a:r>
          </a:p>
          <a:p>
            <a:pPr>
              <a:buNone/>
            </a:pPr>
            <a:r>
              <a:rPr lang="en-US" sz="1600" dirty="0" smtClean="0"/>
              <a:t>[6] Inter-electrode spacing of surface EMG sensors: Reduction of crosstalk, contamination during voluntary contractions- Carlo </a:t>
            </a:r>
            <a:r>
              <a:rPr lang="en-US" sz="1600" dirty="0" err="1" smtClean="0"/>
              <a:t>J.De</a:t>
            </a:r>
            <a:r>
              <a:rPr lang="en-US" sz="1600" dirty="0" smtClean="0"/>
              <a:t> Luca, Mikhail </a:t>
            </a:r>
            <a:r>
              <a:rPr lang="en-US" sz="1600" dirty="0" err="1" smtClean="0"/>
              <a:t>Kuznetsov</a:t>
            </a:r>
            <a:r>
              <a:rPr lang="en-US" sz="1600" dirty="0" smtClean="0"/>
              <a:t> , </a:t>
            </a:r>
            <a:r>
              <a:rPr lang="en-US" sz="1600" dirty="0" err="1" smtClean="0"/>
              <a:t>L.Donald</a:t>
            </a:r>
            <a:r>
              <a:rPr lang="en-US" sz="1600" dirty="0" smtClean="0"/>
              <a:t> Gilmore, Serge H. Roy. </a:t>
            </a:r>
          </a:p>
          <a:p>
            <a:pPr>
              <a:buNone/>
            </a:pPr>
            <a:r>
              <a:rPr lang="it-IT" sz="1600" dirty="0" smtClean="0"/>
              <a:t>[7]Standards for Reporting EMG Data: Dr. Roberto Merletti, Politecnico di Torino, Italy. </a:t>
            </a:r>
          </a:p>
          <a:p>
            <a:pPr>
              <a:buNone/>
            </a:pPr>
            <a:r>
              <a:rPr lang="en-US" sz="1600" dirty="0" smtClean="0"/>
              <a:t>[8] Design of an Arm Exoskeleton Controlled by the EMG Signal-Mark Novak, Cornel College PHY312. </a:t>
            </a:r>
          </a:p>
          <a:p>
            <a:pPr>
              <a:buNone/>
            </a:pPr>
            <a:r>
              <a:rPr lang="en-US" sz="1600" dirty="0" smtClean="0"/>
              <a:t>[9] Application of Surface </a:t>
            </a:r>
            <a:r>
              <a:rPr lang="en-US" sz="1600" dirty="0" err="1" smtClean="0"/>
              <a:t>Electromyographic</a:t>
            </a:r>
            <a:r>
              <a:rPr lang="en-US" sz="1600" dirty="0" smtClean="0"/>
              <a:t> Signals to Control Exoskeleton Robots -R. A.R. C. </a:t>
            </a:r>
            <a:r>
              <a:rPr lang="en-US" sz="1600" dirty="0" err="1" smtClean="0"/>
              <a:t>Gopura</a:t>
            </a:r>
            <a:r>
              <a:rPr lang="en-US" sz="1600" dirty="0" smtClean="0"/>
              <a:t> and Kazuo </a:t>
            </a:r>
            <a:r>
              <a:rPr lang="en-US" sz="1600" dirty="0" err="1" smtClean="0"/>
              <a:t>Kiguchi</a:t>
            </a:r>
            <a:r>
              <a:rPr lang="en-US" sz="1600" dirty="0" smtClean="0"/>
              <a:t>. </a:t>
            </a:r>
            <a:endParaRPr lang="en-US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WEBSITES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[1] www.ti.com </a:t>
            </a:r>
          </a:p>
          <a:p>
            <a:pPr>
              <a:buNone/>
            </a:pPr>
            <a:r>
              <a:rPr lang="en-US" dirty="0" smtClean="0"/>
              <a:t>[2] www.analog.com </a:t>
            </a:r>
          </a:p>
          <a:p>
            <a:pPr>
              <a:buNone/>
            </a:pPr>
            <a:r>
              <a:rPr lang="en-US" dirty="0" smtClean="0"/>
              <a:t>[3] www.atmel.in </a:t>
            </a:r>
          </a:p>
          <a:p>
            <a:pPr>
              <a:buNone/>
            </a:pPr>
            <a:r>
              <a:rPr lang="en-US" dirty="0" smtClean="0"/>
              <a:t>[4] www.e2e.ti.com </a:t>
            </a:r>
          </a:p>
          <a:p>
            <a:pPr>
              <a:buNone/>
            </a:pPr>
            <a:r>
              <a:rPr lang="en-US" dirty="0" smtClean="0"/>
              <a:t>[5] www.avrfreaks.net </a:t>
            </a:r>
          </a:p>
          <a:p>
            <a:pPr>
              <a:buNone/>
            </a:pPr>
            <a:r>
              <a:rPr lang="en-US" dirty="0" smtClean="0"/>
              <a:t>[6] www.ni.com/labview 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7" y="381000"/>
            <a:ext cx="7765321" cy="914399"/>
          </a:xfrm>
        </p:spPr>
        <p:txBody>
          <a:bodyPr/>
          <a:lstStyle/>
          <a:p>
            <a:pPr algn="l"/>
            <a:r>
              <a:rPr lang="en-US" dirty="0" smtClean="0"/>
              <a:t>EXOSKELETON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346" y="1295399"/>
            <a:ext cx="7765322" cy="4267200"/>
          </a:xfrm>
        </p:spPr>
        <p:txBody>
          <a:bodyPr/>
          <a:lstStyle/>
          <a:p>
            <a:pPr>
              <a:buClr>
                <a:schemeClr val="tx1">
                  <a:lumMod val="95000"/>
                  <a:lumOff val="5000"/>
                </a:schemeClr>
              </a:buClr>
              <a:buFont typeface="Wingdings" pitchFamily="2" charset="2"/>
              <a:buChar char="Ø"/>
            </a:pPr>
            <a:r>
              <a:rPr lang="en-US" sz="2400" dirty="0" smtClean="0"/>
              <a:t>An exoskeleton is a supporting structure on the outside of a body. The name stems from the words exterior and skeleton </a:t>
            </a:r>
          </a:p>
          <a:p>
            <a:pPr>
              <a:buClr>
                <a:schemeClr val="tx1">
                  <a:lumMod val="95000"/>
                  <a:lumOff val="5000"/>
                </a:schemeClr>
              </a:buClr>
              <a:buFont typeface="Wingdings" pitchFamily="2" charset="2"/>
              <a:buChar char="Ø"/>
            </a:pPr>
            <a:r>
              <a:rPr lang="en-US" sz="2400" dirty="0" smtClean="0"/>
              <a:t>The aim of developing this exoskeleton is to provide a structure in aiding the physiotherapy and muscle rehabilitation of an individual</a:t>
            </a:r>
          </a:p>
          <a:p>
            <a:pPr>
              <a:buClr>
                <a:schemeClr val="tx1">
                  <a:lumMod val="95000"/>
                  <a:lumOff val="5000"/>
                </a:schemeClr>
              </a:buClr>
              <a:buFont typeface="Wingdings" pitchFamily="2" charset="2"/>
              <a:buChar char="Ø"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4143107"/>
            <a:ext cx="3470189" cy="23111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Documents and Settings\Administrator\My Documents\BE project\PROJ FINALE\clip arts\images (2)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1524000"/>
            <a:ext cx="1230923" cy="1600200"/>
          </a:xfrm>
          <a:prstGeom prst="rect">
            <a:avLst/>
          </a:prstGeom>
          <a:noFill/>
        </p:spPr>
      </p:pic>
      <p:sp>
        <p:nvSpPr>
          <p:cNvPr id="3" name="Right Arrow 2"/>
          <p:cNvSpPr/>
          <p:nvPr/>
        </p:nvSpPr>
        <p:spPr>
          <a:xfrm>
            <a:off x="1676400" y="2209800"/>
            <a:ext cx="4572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5" name="Picture 3" descr="C:\Documents and Settings\Administrator\My Documents\BE project\PROJ FINALE\clip arts\honda-exoskeleton-walker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86000" y="1295400"/>
            <a:ext cx="1259425" cy="1981200"/>
          </a:xfrm>
          <a:prstGeom prst="rect">
            <a:avLst/>
          </a:prstGeom>
          <a:noFill/>
        </p:spPr>
      </p:pic>
      <p:pic>
        <p:nvPicPr>
          <p:cNvPr id="3076" name="Picture 4" descr="C:\Documents and Settings\Administrator\My Documents\BE project\PROJ FINALE\clip arts\portable-electromyographs-medicine-injection-device-16-channels-76900-3649561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14400" y="4419600"/>
            <a:ext cx="1981200" cy="1657511"/>
          </a:xfrm>
          <a:prstGeom prst="rect">
            <a:avLst/>
          </a:prstGeom>
          <a:noFill/>
        </p:spPr>
      </p:pic>
      <p:pic>
        <p:nvPicPr>
          <p:cNvPr id="3077" name="Picture 5" descr="C:\Documents and Settings\Administrator\My Documents\BE project\PROJ FINALE\clip arts\download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886200" y="3429000"/>
            <a:ext cx="1841606" cy="1147762"/>
          </a:xfrm>
          <a:prstGeom prst="rect">
            <a:avLst/>
          </a:prstGeom>
          <a:noFill/>
        </p:spPr>
      </p:pic>
      <p:sp>
        <p:nvSpPr>
          <p:cNvPr id="9" name="Right Arrow 8"/>
          <p:cNvSpPr/>
          <p:nvPr/>
        </p:nvSpPr>
        <p:spPr>
          <a:xfrm rot="18910110">
            <a:off x="3256632" y="5043007"/>
            <a:ext cx="1060975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 rot="2734802">
            <a:off x="3824639" y="2494957"/>
            <a:ext cx="990600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8" name="Picture 6" descr="C:\Documents and Settings\Administrator\My Documents\BE project\PROJ FINALE\clip arts\images (1).jp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096000" y="3352800"/>
            <a:ext cx="2183567" cy="1447800"/>
          </a:xfrm>
          <a:prstGeom prst="rect">
            <a:avLst/>
          </a:prstGeom>
          <a:noFill/>
        </p:spPr>
      </p:pic>
      <p:sp>
        <p:nvSpPr>
          <p:cNvPr id="14" name="Curved Down Arrow 13"/>
          <p:cNvSpPr/>
          <p:nvPr/>
        </p:nvSpPr>
        <p:spPr>
          <a:xfrm>
            <a:off x="5410200" y="2514600"/>
            <a:ext cx="1219200" cy="609600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Curved Down Arrow 14"/>
          <p:cNvSpPr/>
          <p:nvPr/>
        </p:nvSpPr>
        <p:spPr>
          <a:xfrm rot="10800000">
            <a:off x="5334000" y="4876800"/>
            <a:ext cx="1219200" cy="609600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828800" y="304800"/>
            <a:ext cx="533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/>
              <a:t>BASIC IDEA</a:t>
            </a:r>
            <a:endParaRPr lang="en-US" sz="36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PRESENT SCENARIO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381000"/>
            <a:ext cx="8686800" cy="685800"/>
          </a:xfrm>
        </p:spPr>
        <p:txBody>
          <a:bodyPr>
            <a:normAutofit/>
          </a:bodyPr>
          <a:lstStyle/>
          <a:p>
            <a:pPr algn="l"/>
            <a:r>
              <a:rPr lang="en-US" dirty="0" err="1" smtClean="0"/>
              <a:t>Cyberdyne’s</a:t>
            </a:r>
            <a:r>
              <a:rPr lang="en-US" dirty="0" smtClean="0"/>
              <a:t> HAL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066800"/>
            <a:ext cx="8686800" cy="4784725"/>
          </a:xfrm>
        </p:spPr>
        <p:txBody>
          <a:bodyPr>
            <a:normAutofit/>
          </a:bodyPr>
          <a:lstStyle/>
          <a:p>
            <a:pPr>
              <a:buClr>
                <a:schemeClr val="tx1">
                  <a:lumMod val="95000"/>
                  <a:lumOff val="5000"/>
                </a:schemeClr>
              </a:buClr>
              <a:buFont typeface="Wingdings" pitchFamily="2" charset="2"/>
              <a:buChar char="Ø"/>
            </a:pPr>
            <a:r>
              <a:rPr lang="en-US" sz="2400" dirty="0" smtClean="0"/>
              <a:t>Robot Suit HAL (Hybrid Assisted Limb) improves a person's physical capability </a:t>
            </a:r>
          </a:p>
          <a:p>
            <a:pPr>
              <a:buClr>
                <a:schemeClr val="tx1">
                  <a:lumMod val="95000"/>
                  <a:lumOff val="5000"/>
                </a:schemeClr>
              </a:buClr>
              <a:buFont typeface="Wingdings" pitchFamily="2" charset="2"/>
              <a:buChar char="Ø"/>
            </a:pPr>
            <a:r>
              <a:rPr lang="en-US" sz="2400" dirty="0" err="1" smtClean="0"/>
              <a:t>Cyberdyne</a:t>
            </a:r>
            <a:r>
              <a:rPr lang="en-US" sz="2400" dirty="0" smtClean="0"/>
              <a:t> and Tsukuba University began hospital trials of the HAL suit in 2012 in Japan.</a:t>
            </a:r>
          </a:p>
          <a:p>
            <a:pPr>
              <a:buClr>
                <a:schemeClr val="tx1">
                  <a:lumMod val="95000"/>
                  <a:lumOff val="5000"/>
                </a:schemeClr>
              </a:buClr>
              <a:buFont typeface="Wingdings" pitchFamily="2" charset="2"/>
              <a:buChar char="Ø"/>
            </a:pPr>
            <a:endParaRPr lang="en-US" sz="2400" dirty="0" smtClean="0"/>
          </a:p>
          <a:p>
            <a:pPr>
              <a:buClr>
                <a:schemeClr val="tx1">
                  <a:lumMod val="95000"/>
                  <a:lumOff val="5000"/>
                </a:schemeClr>
              </a:buClr>
              <a:buFont typeface="Wingdings" pitchFamily="2" charset="2"/>
              <a:buChar char="Ø"/>
            </a:pPr>
            <a:endParaRPr lang="en-US" sz="2400" dirty="0"/>
          </a:p>
        </p:txBody>
      </p:sp>
      <p:pic>
        <p:nvPicPr>
          <p:cNvPr id="6" name="Picture 5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194872" y="3048000"/>
            <a:ext cx="2906656" cy="3648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914400"/>
            <a:ext cx="8686800" cy="5165725"/>
          </a:xfrm>
        </p:spPr>
        <p:txBody>
          <a:bodyPr/>
          <a:lstStyle/>
          <a:p>
            <a:pPr>
              <a:buClr>
                <a:schemeClr val="tx1">
                  <a:lumMod val="95000"/>
                  <a:lumOff val="5000"/>
                </a:schemeClr>
              </a:buClr>
              <a:buFont typeface="Wingdings" pitchFamily="2" charset="2"/>
              <a:buChar char="Ø"/>
            </a:pPr>
            <a:r>
              <a:rPr lang="en-US" sz="2400" dirty="0" smtClean="0"/>
              <a:t>“</a:t>
            </a:r>
            <a:r>
              <a:rPr lang="en-US" sz="2400" dirty="0" err="1" smtClean="0"/>
              <a:t>ReWalk</a:t>
            </a:r>
            <a:r>
              <a:rPr lang="en-US" sz="2400" dirty="0" smtClean="0"/>
              <a:t>” a commercial bionic walking assistance system, using powered leg attachments to enable paraplegics to stand upright and walk</a:t>
            </a:r>
          </a:p>
          <a:p>
            <a:pPr>
              <a:buClr>
                <a:schemeClr val="tx1">
                  <a:lumMod val="95000"/>
                  <a:lumOff val="5000"/>
                </a:schemeClr>
              </a:buClr>
              <a:buFont typeface="Wingdings" pitchFamily="2" charset="2"/>
              <a:buChar char="Ø"/>
            </a:pPr>
            <a:r>
              <a:rPr lang="en-US" sz="2400" dirty="0" smtClean="0"/>
              <a:t>Designed in Israel, the </a:t>
            </a:r>
            <a:r>
              <a:rPr lang="en-US" sz="2400" dirty="0" err="1" smtClean="0"/>
              <a:t>ReWalk</a:t>
            </a:r>
            <a:r>
              <a:rPr lang="en-US" sz="2400" dirty="0" smtClean="0"/>
              <a:t> is marketed by Argo Medical Technologies</a:t>
            </a:r>
          </a:p>
          <a:p>
            <a:pPr>
              <a:buClr>
                <a:schemeClr val="tx1">
                  <a:lumMod val="95000"/>
                  <a:lumOff val="5000"/>
                </a:schemeClr>
              </a:buClr>
              <a:buFont typeface="Wingdings" pitchFamily="2" charset="2"/>
              <a:buChar char="Ø"/>
            </a:pPr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743200" y="3429000"/>
            <a:ext cx="4038600" cy="30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533400" y="298847"/>
            <a:ext cx="746760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b="1" dirty="0" smtClean="0">
                <a:latin typeface="+mj-lt"/>
              </a:rPr>
              <a:t>REWALK</a:t>
            </a:r>
            <a:endParaRPr lang="en-US" sz="3400" b="1" dirty="0"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ppt/theme/theme2.xml><?xml version="1.0" encoding="utf-8"?>
<a:theme xmlns:a="http://schemas.openxmlformats.org/drawingml/2006/main" name="1_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TC104033921[[fn=Damask]]</Template>
  <TotalTime>945</TotalTime>
  <Words>1384</Words>
  <Application>Microsoft Office PowerPoint</Application>
  <PresentationFormat>On-screen Show (4:3)</PresentationFormat>
  <Paragraphs>184</Paragraphs>
  <Slides>43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43</vt:i4>
      </vt:variant>
    </vt:vector>
  </HeadingPairs>
  <TitlesOfParts>
    <vt:vector size="51" baseType="lpstr">
      <vt:lpstr>Arial</vt:lpstr>
      <vt:lpstr>Bookman Old Style</vt:lpstr>
      <vt:lpstr>Calibri</vt:lpstr>
      <vt:lpstr>Cambria Math</vt:lpstr>
      <vt:lpstr>Rockwell</vt:lpstr>
      <vt:lpstr>Wingdings</vt:lpstr>
      <vt:lpstr>Damask</vt:lpstr>
      <vt:lpstr>1_Damask</vt:lpstr>
      <vt:lpstr>EMG ANALYSIS and application for exoskeleton control</vt:lpstr>
      <vt:lpstr>ABSTRACT</vt:lpstr>
      <vt:lpstr>INTRODUCTION</vt:lpstr>
      <vt:lpstr>PowerPoint Presentation</vt:lpstr>
      <vt:lpstr>EXOSKELETON</vt:lpstr>
      <vt:lpstr>PowerPoint Presentation</vt:lpstr>
      <vt:lpstr>PRESENT SCENARIO</vt:lpstr>
      <vt:lpstr>Cyberdyne’s HAL</vt:lpstr>
      <vt:lpstr>PowerPoint Presentation</vt:lpstr>
      <vt:lpstr>Relation between EMG signal and muscle torque </vt:lpstr>
      <vt:lpstr>FACTORS THAT AFFECT EMG</vt:lpstr>
      <vt:lpstr>INTRICACIES</vt:lpstr>
      <vt:lpstr>PowerPoint Presentation</vt:lpstr>
      <vt:lpstr>SPECIFICATIONS</vt:lpstr>
      <vt:lpstr>SYSTEM DESIGN</vt:lpstr>
      <vt:lpstr>WHY SURFACE EMG?</vt:lpstr>
      <vt:lpstr>EXTRACTION</vt:lpstr>
      <vt:lpstr>REQUIREMENTS OF INAMP</vt:lpstr>
      <vt:lpstr>CIRCUIT DIAGRAM</vt:lpstr>
      <vt:lpstr>FILTERS</vt:lpstr>
      <vt:lpstr>PowerPoint Presentation</vt:lpstr>
      <vt:lpstr>PowerPoint Presentation</vt:lpstr>
      <vt:lpstr>RECTIFIER</vt:lpstr>
      <vt:lpstr>CONTROLLER</vt:lpstr>
      <vt:lpstr>SERVO MOTOR</vt:lpstr>
      <vt:lpstr>ALGORITHM</vt:lpstr>
      <vt:lpstr>Labview : BLOCK Diagram</vt:lpstr>
      <vt:lpstr>Labview :Control Panel</vt:lpstr>
      <vt:lpstr>The System</vt:lpstr>
      <vt:lpstr>PERFORMANCE </vt:lpstr>
      <vt:lpstr>RESULTS</vt:lpstr>
      <vt:lpstr>PowerPoint Presentation</vt:lpstr>
      <vt:lpstr>Working</vt:lpstr>
      <vt:lpstr>APPLICATIONS</vt:lpstr>
      <vt:lpstr>MEDICAL ANALYSIS AND RESEARCH</vt:lpstr>
      <vt:lpstr>MUSCLE REHABILITATION</vt:lpstr>
      <vt:lpstr>SPORTS SCIENCE RESEARCH</vt:lpstr>
      <vt:lpstr>Computer human interface</vt:lpstr>
      <vt:lpstr>Ergonomic Support </vt:lpstr>
      <vt:lpstr>FUTURE SCOPE</vt:lpstr>
      <vt:lpstr>REFERENCES</vt:lpstr>
      <vt:lpstr>WEBSITES</vt:lpstr>
      <vt:lpstr>THANK YOU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EMG  signal extraction and application for exoskeleton control.</dc:title>
  <dc:creator>Administrator</dc:creator>
  <cp:lastModifiedBy>Anubhav</cp:lastModifiedBy>
  <cp:revision>197</cp:revision>
  <dcterms:created xsi:type="dcterms:W3CDTF">2014-05-30T14:08:11Z</dcterms:created>
  <dcterms:modified xsi:type="dcterms:W3CDTF">2014-06-02T05:14:03Z</dcterms:modified>
</cp:coreProperties>
</file>